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69850" lvl="0" marL="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69850" lvl="1" marL="4572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69850" lvl="2" marL="9144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69850" lvl="3" marL="13716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69850" lvl="4" marL="18288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69850" lvl="5" marL="22860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69850" lvl="6" marL="27432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69850" lvl="7" marL="32004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69850" lvl="8" marL="3657600" marR="0" rtl="0" algn="l">
              <a:spcBef>
                <a:spcPts val="0"/>
              </a:spcBef>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we ensure that the region of the radiograph containing teeth is high in contrast relative to the rest of the image and is also less noisy, then the task at hand becomes easy.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5" name="Shape 26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just">
              <a:lnSpc>
                <a:spcPct val="115000"/>
              </a:lnSpc>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7" name="Shape 277"/>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Can add top and bottom hat separaetly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Compare with other AHE methods. Can refer to that paper.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3" name="Shape 31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87350" lvl="0" marL="0" marR="0" rtl="0" algn="just">
              <a:lnSpc>
                <a:spcPct val="115000"/>
              </a:lnSpc>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Thus an Active Shape Model for an incisor, so developed, consists of its mean shape and has number of parameters which control the main modes of variation in ways found in the training set.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6" name="Shape 34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Some lines about jaw split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8" name="Shape 37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ctr">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Finding Initial Estimate. (a),(b) - Process (Blue-search region; Green-Best match so far; Red-Moving window) and (c),(d) - Good and Bad results respectively.</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8" name="Shape 38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87350" lvl="0" marL="0" marR="0" rtl="0" algn="just">
              <a:lnSpc>
                <a:spcPct val="115000"/>
              </a:lnSpc>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Thus an Active Shape Model for an incisor, so developed, consists of its mean shape and has number of parameters which control the main modes of variation in ways found in the training set.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 name="Shape 5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1" name="Shape 421"/>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Assuming they are multivariate gaussian, a statistical; model is derived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9" name="Shape 429"/>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87350" lvl="0" marL="0" marR="0" rtl="0" algn="just">
              <a:lnSpc>
                <a:spcPct val="115000"/>
              </a:lnSpc>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Thus an Active Shape Model for an incisor, so developed, consists of its mean shape and has number of parameters which control the main modes of variation in ways found in the training set.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62" name="Shape 46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Assuming they are multivariate gaussian, a statistical; model is derived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3" name="Shape 47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Assuming they are multivariate gaussian, a statistical; model is derived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0" name="Shape 49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8" name="Shape 498"/>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87350" lvl="0" marL="0" marR="0" rtl="0" algn="just">
              <a:lnSpc>
                <a:spcPct val="115000"/>
              </a:lnSpc>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2" name="Shape 532"/>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Dice coefficient, which measures the similarity between two objects, is used to quantify the performance of our algorithm</a:t>
            </a:r>
          </a:p>
          <a:p>
            <a:pPr indent="-228600" lvl="0" marL="457200" marR="0" rtl="0" algn="l">
              <a:lnSpc>
                <a:spcPct val="115000"/>
              </a:lnSpc>
              <a:spcBef>
                <a:spcPts val="0"/>
              </a:spcBef>
              <a:buClr>
                <a:schemeClr val="dk1"/>
              </a:buClr>
              <a:buSzPts val="1100"/>
              <a:buFont typeface="Arial"/>
              <a:buChar char="●"/>
            </a:pPr>
            <a:r>
              <a:rPr b="0" i="0" lang="en" sz="1100" u="none" cap="none" strike="noStrike">
                <a:solidFill>
                  <a:schemeClr val="dk1"/>
                </a:solidFill>
                <a:latin typeface="Arial"/>
                <a:ea typeface="Arial"/>
                <a:cs typeface="Arial"/>
                <a:sym typeface="Arial"/>
              </a:rPr>
              <a:t>Thus it is more similar to precision than accuracy which is the appropriate evaluation metric for this project.</a:t>
            </a:r>
            <a:br>
              <a:rPr b="0" i="0" lang="en" sz="1100" u="none" cap="none" strike="noStrike">
                <a:solidFill>
                  <a:schemeClr val="dk1"/>
                </a:solidFill>
                <a:latin typeface="Arial"/>
                <a:ea typeface="Arial"/>
                <a:cs typeface="Arial"/>
                <a:sym typeface="Arial"/>
              </a:rPr>
            </a:b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0" name="Shape 54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buClr>
                <a:schemeClr val="dk1"/>
              </a:buClr>
              <a:buSzPts val="1100"/>
              <a:buFont typeface="Arial"/>
              <a:buChar char="●"/>
            </a:pPr>
            <a:r>
              <a:rPr b="0" i="0" lang="en" sz="1100" u="none" cap="none" strike="noStrike">
                <a:solidFill>
                  <a:schemeClr val="dk1"/>
                </a:solidFill>
                <a:latin typeface="Arial"/>
                <a:ea typeface="Arial"/>
                <a:cs typeface="Arial"/>
                <a:sym typeface="Arial"/>
              </a:rPr>
              <a:t>Given 14 radiograph images and their landmark points, the active shape model developed for each of the incisors is evaluated using Leave-One-Out cross validation method. Each one of the 14 provided images is used once as the testing image, while the others are used as training set.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0" name="Shape 56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Dice coefficient, which measures the similarity between two objects, is used to quantify the performance of our algorithm</a:t>
            </a:r>
          </a:p>
          <a:p>
            <a:pPr indent="-228600" lvl="0" marL="457200" marR="0" rtl="0" algn="l">
              <a:lnSpc>
                <a:spcPct val="115000"/>
              </a:lnSpc>
              <a:spcBef>
                <a:spcPts val="0"/>
              </a:spcBef>
              <a:buClr>
                <a:schemeClr val="dk1"/>
              </a:buClr>
              <a:buSzPts val="1100"/>
              <a:buFont typeface="Arial"/>
              <a:buChar char="●"/>
            </a:pPr>
            <a:r>
              <a:rPr b="0" i="0" lang="en" sz="1100" u="none" cap="none" strike="noStrike">
                <a:solidFill>
                  <a:schemeClr val="dk1"/>
                </a:solidFill>
                <a:latin typeface="Arial"/>
                <a:ea typeface="Arial"/>
                <a:cs typeface="Arial"/>
                <a:sym typeface="Arial"/>
              </a:rPr>
              <a:t>Thus it is more similar to precision than accuracy which is the appropriate evaluation metric for this project.</a:t>
            </a:r>
            <a:br>
              <a:rPr b="0" i="0" lang="en" sz="1100" u="none" cap="none" strike="noStrike">
                <a:solidFill>
                  <a:schemeClr val="dk1"/>
                </a:solidFill>
                <a:latin typeface="Arial"/>
                <a:ea typeface="Arial"/>
                <a:cs typeface="Arial"/>
                <a:sym typeface="Arial"/>
              </a:rPr>
            </a:b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0" name="Shape 58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ctr">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Models diverged to neighbouring  lower incisors in 07 and to neighbouring upper incisors in 13</a:t>
            </a:r>
          </a:p>
          <a:p>
            <a:pPr indent="-69850" lvl="0" marL="0" marR="0" rtl="0" algn="l">
              <a:lnSpc>
                <a:spcPct val="115000"/>
              </a:lnSpc>
              <a:spcBef>
                <a:spcPts val="0"/>
              </a:spcBef>
              <a:buClr>
                <a:schemeClr val="dk1"/>
              </a:buClr>
              <a:buSzPts val="1100"/>
              <a:buFont typeface="Arial"/>
              <a:buNone/>
            </a:pPr>
            <a:br>
              <a:rPr b="0" i="0" lang="en" sz="1100" u="none" cap="none" strike="noStrike">
                <a:solidFill>
                  <a:schemeClr val="dk1"/>
                </a:solidFill>
                <a:latin typeface="Arial"/>
                <a:ea typeface="Arial"/>
                <a:cs typeface="Arial"/>
                <a:sym typeface="Arial"/>
              </a:rPr>
            </a:b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0" name="Shape 9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5" name="Shape 59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ctr">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Models diverged to neighbouring  lower incisors in 07 and to neighbouring upper incisors in 13</a:t>
            </a:r>
          </a:p>
          <a:p>
            <a:pPr indent="-69850" lvl="0" marL="0" marR="0" rtl="0" algn="l">
              <a:lnSpc>
                <a:spcPct val="115000"/>
              </a:lnSpc>
              <a:spcBef>
                <a:spcPts val="0"/>
              </a:spcBef>
              <a:buClr>
                <a:schemeClr val="dk1"/>
              </a:buClr>
              <a:buSzPts val="1100"/>
              <a:buFont typeface="Arial"/>
              <a:buNone/>
            </a:pPr>
            <a:br>
              <a:rPr b="0" i="0" lang="en" sz="1100" u="none" cap="none" strike="noStrike">
                <a:solidFill>
                  <a:schemeClr val="dk1"/>
                </a:solidFill>
                <a:latin typeface="Arial"/>
                <a:ea typeface="Arial"/>
                <a:cs typeface="Arial"/>
                <a:sym typeface="Arial"/>
              </a:rPr>
            </a:b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0" name="Shape 62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lnSpc>
                <a:spcPct val="115000"/>
              </a:lnSpc>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3" name="Shape 12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Protocol [4] of [2] -&gt; Generalised Procrustes Analyses by translating, scaling and rotating the training shapes such that the sum of squares of distances of each shape to the mean D=| xi- x|2is minimised.</a:t>
            </a:r>
          </a:p>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State the reference</a:t>
            </a:r>
          </a:p>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Highlighted box - why </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 name="Shape 13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Protocol [4] of [2] -&gt; Generalised Procrustes Analyses by translating, scaling and rotating the training shapes such that the sum of squares of distances of each shape to the mean D=| xi- x|2is minimised.</a:t>
            </a:r>
          </a:p>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State the reference</a:t>
            </a:r>
          </a:p>
          <a:p>
            <a:pPr indent="-228600" lvl="0" marL="457200" marR="0" rtl="0" algn="just">
              <a:lnSpc>
                <a:spcPct val="115000"/>
              </a:lnSpc>
              <a:spcBef>
                <a:spcPts val="0"/>
              </a:spcBef>
              <a:spcAft>
                <a:spcPts val="0"/>
              </a:spcAft>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Highlighted box - why </a:t>
            </a:r>
          </a:p>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3" name="Shape 14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Fig: </a:t>
            </a:r>
            <a:r>
              <a:rPr b="1" i="0" lang="en" sz="1100" u="none" cap="none" strike="noStrike">
                <a:solidFill>
                  <a:schemeClr val="dk1"/>
                </a:solidFill>
                <a:latin typeface="Arial"/>
                <a:ea typeface="Arial"/>
                <a:cs typeface="Arial"/>
                <a:sym typeface="Arial"/>
              </a:rPr>
              <a:t>:</a:t>
            </a:r>
            <a:r>
              <a:rPr b="0" i="0" lang="en" sz="1100" u="none" cap="none" strike="noStrike">
                <a:solidFill>
                  <a:schemeClr val="dk1"/>
                </a:solidFill>
                <a:latin typeface="Arial"/>
                <a:ea typeface="Arial"/>
                <a:cs typeface="Arial"/>
                <a:sym typeface="Arial"/>
              </a:rPr>
              <a:t> Effect of varying First and Second Principal Component between -2 and 2 standard deviations of third incisor’s mode</a:t>
            </a:r>
          </a:p>
          <a:p>
            <a:pPr indent="-228600" lvl="0" marL="457200" marR="0" rtl="0" algn="just">
              <a:lnSpc>
                <a:spcPct val="115000"/>
              </a:lnSpc>
              <a:spcBef>
                <a:spcPts val="0"/>
              </a:spcBef>
              <a:buClr>
                <a:schemeClr val="dk1"/>
              </a:buClr>
              <a:buSzPts val="1100"/>
              <a:buFont typeface="Arial"/>
              <a:buAutoNum type="arabicPeriod"/>
            </a:pPr>
            <a:r>
              <a:rPr b="0" i="0" lang="en" sz="1100" u="none" cap="none" strike="noStrike">
                <a:solidFill>
                  <a:schemeClr val="dk1"/>
                </a:solidFill>
                <a:latin typeface="Arial"/>
                <a:ea typeface="Arial"/>
                <a:cs typeface="Arial"/>
                <a:sym typeface="Arial"/>
              </a:rPr>
              <a:t> first PC explains the width of the incisor while the second component explains its skewness. While these interpretations hold for every incisor models, the other PCs explain minor shape variations which are characteristic of each incisors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5" name="Shape 185"/>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387350" lvl="0" marL="0" marR="0" rtl="0" algn="just">
              <a:lnSpc>
                <a:spcPct val="115000"/>
              </a:lnSpc>
              <a:spcBef>
                <a:spcPts val="0"/>
              </a:spcBef>
              <a:buClr>
                <a:schemeClr val="dk1"/>
              </a:buClr>
              <a:buSzPts val="1100"/>
              <a:buFont typeface="Arial"/>
              <a:buNone/>
            </a:pPr>
            <a:r>
              <a:rPr b="0" i="0" lang="en" sz="1100" u="none" cap="none" strike="noStrike">
                <a:solidFill>
                  <a:schemeClr val="dk1"/>
                </a:solidFill>
                <a:latin typeface="Arial"/>
                <a:ea typeface="Arial"/>
                <a:cs typeface="Arial"/>
                <a:sym typeface="Arial"/>
              </a:rPr>
              <a:t>Thus an Active Shape Model for an incisor, so developed, consists of its mean shape and has number of parameters which control the main modes of variation in ways found in the training set.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0" name="Shape 220"/>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69850" lvl="0" marL="0" marR="0" rtl="0" algn="l">
              <a:spcBef>
                <a:spcPts val="0"/>
              </a:spcBef>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indent="0" lvl="1" algn="ctr">
              <a:spcBef>
                <a:spcPts val="0"/>
              </a:spcBef>
              <a:buClr>
                <a:schemeClr val="dk1"/>
              </a:buClr>
              <a:buSzPts val="5200"/>
              <a:buFont typeface="Arial"/>
              <a:buNone/>
              <a:defRPr sz="5200">
                <a:solidFill>
                  <a:schemeClr val="dk1"/>
                </a:solidFill>
              </a:defRPr>
            </a:lvl2pPr>
            <a:lvl3pPr indent="0" lvl="2" algn="ctr">
              <a:spcBef>
                <a:spcPts val="0"/>
              </a:spcBef>
              <a:buClr>
                <a:schemeClr val="dk1"/>
              </a:buClr>
              <a:buSzPts val="5200"/>
              <a:buFont typeface="Arial"/>
              <a:buNone/>
              <a:defRPr sz="5200">
                <a:solidFill>
                  <a:schemeClr val="dk1"/>
                </a:solidFill>
              </a:defRPr>
            </a:lvl3pPr>
            <a:lvl4pPr indent="0" lvl="3" algn="ctr">
              <a:spcBef>
                <a:spcPts val="0"/>
              </a:spcBef>
              <a:buClr>
                <a:schemeClr val="dk1"/>
              </a:buClr>
              <a:buSzPts val="5200"/>
              <a:buFont typeface="Arial"/>
              <a:buNone/>
              <a:defRPr sz="5200">
                <a:solidFill>
                  <a:schemeClr val="dk1"/>
                </a:solidFill>
              </a:defRPr>
            </a:lvl4pPr>
            <a:lvl5pPr indent="0" lvl="4" algn="ctr">
              <a:spcBef>
                <a:spcPts val="0"/>
              </a:spcBef>
              <a:buClr>
                <a:schemeClr val="dk1"/>
              </a:buClr>
              <a:buSzPts val="5200"/>
              <a:buFont typeface="Arial"/>
              <a:buNone/>
              <a:defRPr sz="5200">
                <a:solidFill>
                  <a:schemeClr val="dk1"/>
                </a:solidFill>
              </a:defRPr>
            </a:lvl5pPr>
            <a:lvl6pPr indent="0" lvl="5" algn="ctr">
              <a:spcBef>
                <a:spcPts val="0"/>
              </a:spcBef>
              <a:buClr>
                <a:schemeClr val="dk1"/>
              </a:buClr>
              <a:buSzPts val="5200"/>
              <a:buFont typeface="Arial"/>
              <a:buNone/>
              <a:defRPr sz="5200">
                <a:solidFill>
                  <a:schemeClr val="dk1"/>
                </a:solidFill>
              </a:defRPr>
            </a:lvl6pPr>
            <a:lvl7pPr indent="0" lvl="6" algn="ctr">
              <a:spcBef>
                <a:spcPts val="0"/>
              </a:spcBef>
              <a:buClr>
                <a:schemeClr val="dk1"/>
              </a:buClr>
              <a:buSzPts val="5200"/>
              <a:buFont typeface="Arial"/>
              <a:buNone/>
              <a:defRPr sz="5200">
                <a:solidFill>
                  <a:schemeClr val="dk1"/>
                </a:solidFill>
              </a:defRPr>
            </a:lvl7pPr>
            <a:lvl8pPr indent="0" lvl="7" algn="ctr">
              <a:spcBef>
                <a:spcPts val="0"/>
              </a:spcBef>
              <a:buClr>
                <a:schemeClr val="dk1"/>
              </a:buClr>
              <a:buSzPts val="5200"/>
              <a:buFont typeface="Arial"/>
              <a:buNone/>
              <a:defRPr sz="5200">
                <a:solidFill>
                  <a:schemeClr val="dk1"/>
                </a:solidFill>
              </a:defRPr>
            </a:lvl8pPr>
            <a:lvl9pPr indent="0" lvl="8" algn="ctr">
              <a:spcBef>
                <a:spcPts val="0"/>
              </a:spcBef>
              <a:buClr>
                <a:schemeClr val="dk1"/>
              </a:buClr>
              <a:buSzPts val="5200"/>
              <a:buFont typeface="Arial"/>
              <a:buNone/>
              <a:defRPr sz="5200">
                <a:solidFill>
                  <a:schemeClr val="dk1"/>
                </a:solidFil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9pPr>
          </a:lstStyle>
          <a:p/>
        </p:txBody>
      </p:sp>
      <p:sp>
        <p:nvSpPr>
          <p:cNvPr id="12" name="Shape 12"/>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indent="0" lvl="1" algn="ctr">
              <a:spcBef>
                <a:spcPts val="0"/>
              </a:spcBef>
              <a:buClr>
                <a:schemeClr val="dk1"/>
              </a:buClr>
              <a:buSzPts val="12000"/>
              <a:buFont typeface="Arial"/>
              <a:buNone/>
              <a:defRPr sz="12000">
                <a:solidFill>
                  <a:schemeClr val="dk1"/>
                </a:solidFill>
              </a:defRPr>
            </a:lvl2pPr>
            <a:lvl3pPr indent="0" lvl="2" algn="ctr">
              <a:spcBef>
                <a:spcPts val="0"/>
              </a:spcBef>
              <a:buClr>
                <a:schemeClr val="dk1"/>
              </a:buClr>
              <a:buSzPts val="12000"/>
              <a:buFont typeface="Arial"/>
              <a:buNone/>
              <a:defRPr sz="12000">
                <a:solidFill>
                  <a:schemeClr val="dk1"/>
                </a:solidFill>
              </a:defRPr>
            </a:lvl3pPr>
            <a:lvl4pPr indent="0" lvl="3" algn="ctr">
              <a:spcBef>
                <a:spcPts val="0"/>
              </a:spcBef>
              <a:buClr>
                <a:schemeClr val="dk1"/>
              </a:buClr>
              <a:buSzPts val="12000"/>
              <a:buFont typeface="Arial"/>
              <a:buNone/>
              <a:defRPr sz="12000">
                <a:solidFill>
                  <a:schemeClr val="dk1"/>
                </a:solidFill>
              </a:defRPr>
            </a:lvl4pPr>
            <a:lvl5pPr indent="0" lvl="4" algn="ctr">
              <a:spcBef>
                <a:spcPts val="0"/>
              </a:spcBef>
              <a:buClr>
                <a:schemeClr val="dk1"/>
              </a:buClr>
              <a:buSzPts val="12000"/>
              <a:buFont typeface="Arial"/>
              <a:buNone/>
              <a:defRPr sz="12000">
                <a:solidFill>
                  <a:schemeClr val="dk1"/>
                </a:solidFill>
              </a:defRPr>
            </a:lvl5pPr>
            <a:lvl6pPr indent="0" lvl="5" algn="ctr">
              <a:spcBef>
                <a:spcPts val="0"/>
              </a:spcBef>
              <a:buClr>
                <a:schemeClr val="dk1"/>
              </a:buClr>
              <a:buSzPts val="12000"/>
              <a:buFont typeface="Arial"/>
              <a:buNone/>
              <a:defRPr sz="12000">
                <a:solidFill>
                  <a:schemeClr val="dk1"/>
                </a:solidFill>
              </a:defRPr>
            </a:lvl6pPr>
            <a:lvl7pPr indent="0" lvl="6" algn="ctr">
              <a:spcBef>
                <a:spcPts val="0"/>
              </a:spcBef>
              <a:buClr>
                <a:schemeClr val="dk1"/>
              </a:buClr>
              <a:buSzPts val="12000"/>
              <a:buFont typeface="Arial"/>
              <a:buNone/>
              <a:defRPr sz="12000">
                <a:solidFill>
                  <a:schemeClr val="dk1"/>
                </a:solidFill>
              </a:defRPr>
            </a:lvl7pPr>
            <a:lvl8pPr indent="0" lvl="7" algn="ctr">
              <a:spcBef>
                <a:spcPts val="0"/>
              </a:spcBef>
              <a:buClr>
                <a:schemeClr val="dk1"/>
              </a:buClr>
              <a:buSzPts val="12000"/>
              <a:buFont typeface="Arial"/>
              <a:buNone/>
              <a:defRPr sz="12000">
                <a:solidFill>
                  <a:schemeClr val="dk1"/>
                </a:solidFill>
              </a:defRPr>
            </a:lvl8pPr>
            <a:lvl9pPr indent="0" lvl="8" algn="ctr">
              <a:spcBef>
                <a:spcPts val="0"/>
              </a:spcBef>
              <a:buClr>
                <a:schemeClr val="dk1"/>
              </a:buClr>
              <a:buSzPts val="12000"/>
              <a:buFont typeface="Arial"/>
              <a:buNone/>
              <a:defRPr sz="12000">
                <a:solidFill>
                  <a:schemeClr val="dk1"/>
                </a:solidFill>
              </a:defRPr>
            </a:lvl9pPr>
          </a:lstStyle>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rIns="91425" wrap="square" tIns="91425"/>
          <a:lstStyle>
            <a:lvl1pPr indent="114300" lvl="0" marL="0" marR="0" rtl="0" algn="ctr">
              <a:lnSpc>
                <a:spcPct val="115000"/>
              </a:lnSpc>
              <a:spcBef>
                <a:spcPts val="0"/>
              </a:spcBef>
              <a:spcAft>
                <a:spcPts val="160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88900" lvl="1"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88900" lvl="2"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88900" lvl="3"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88900" lvl="4"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88900" lvl="5"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88900" lvl="6"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88900" lvl="7"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88900" lvl="8" marL="0" marR="0" rtl="0" algn="ctr">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47" name="Shape 4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88900" lvl="1"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88900" lvl="2"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88900" lvl="3"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88900" lvl="4"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88900" lvl="5"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88900" lvl="6"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88900" lvl="7"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88900" lvl="8"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6" name="Shape 16"/>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indent="0" lvl="1" algn="ctr">
              <a:spcBef>
                <a:spcPts val="0"/>
              </a:spcBef>
              <a:buClr>
                <a:schemeClr val="dk1"/>
              </a:buClr>
              <a:buSzPts val="3600"/>
              <a:buFont typeface="Arial"/>
              <a:buNone/>
              <a:defRPr sz="3600">
                <a:solidFill>
                  <a:schemeClr val="dk1"/>
                </a:solidFill>
              </a:defRPr>
            </a:lvl2pPr>
            <a:lvl3pPr indent="0" lvl="2" algn="ctr">
              <a:spcBef>
                <a:spcPts val="0"/>
              </a:spcBef>
              <a:buClr>
                <a:schemeClr val="dk1"/>
              </a:buClr>
              <a:buSzPts val="3600"/>
              <a:buFont typeface="Arial"/>
              <a:buNone/>
              <a:defRPr sz="3600">
                <a:solidFill>
                  <a:schemeClr val="dk1"/>
                </a:solidFill>
              </a:defRPr>
            </a:lvl3pPr>
            <a:lvl4pPr indent="0" lvl="3" algn="ctr">
              <a:spcBef>
                <a:spcPts val="0"/>
              </a:spcBef>
              <a:buClr>
                <a:schemeClr val="dk1"/>
              </a:buClr>
              <a:buSzPts val="3600"/>
              <a:buFont typeface="Arial"/>
              <a:buNone/>
              <a:defRPr sz="3600">
                <a:solidFill>
                  <a:schemeClr val="dk1"/>
                </a:solidFill>
              </a:defRPr>
            </a:lvl4pPr>
            <a:lvl5pPr indent="0" lvl="4" algn="ctr">
              <a:spcBef>
                <a:spcPts val="0"/>
              </a:spcBef>
              <a:buClr>
                <a:schemeClr val="dk1"/>
              </a:buClr>
              <a:buSzPts val="3600"/>
              <a:buFont typeface="Arial"/>
              <a:buNone/>
              <a:defRPr sz="3600">
                <a:solidFill>
                  <a:schemeClr val="dk1"/>
                </a:solidFill>
              </a:defRPr>
            </a:lvl5pPr>
            <a:lvl6pPr indent="0" lvl="5" algn="ctr">
              <a:spcBef>
                <a:spcPts val="0"/>
              </a:spcBef>
              <a:buClr>
                <a:schemeClr val="dk1"/>
              </a:buClr>
              <a:buSzPts val="3600"/>
              <a:buFont typeface="Arial"/>
              <a:buNone/>
              <a:defRPr sz="3600">
                <a:solidFill>
                  <a:schemeClr val="dk1"/>
                </a:solidFill>
              </a:defRPr>
            </a:lvl6pPr>
            <a:lvl7pPr indent="0" lvl="6" algn="ctr">
              <a:spcBef>
                <a:spcPts val="0"/>
              </a:spcBef>
              <a:buClr>
                <a:schemeClr val="dk1"/>
              </a:buClr>
              <a:buSzPts val="3600"/>
              <a:buFont typeface="Arial"/>
              <a:buNone/>
              <a:defRPr sz="3600">
                <a:solidFill>
                  <a:schemeClr val="dk1"/>
                </a:solidFill>
              </a:defRPr>
            </a:lvl7pPr>
            <a:lvl8pPr indent="0" lvl="7" algn="ctr">
              <a:spcBef>
                <a:spcPts val="0"/>
              </a:spcBef>
              <a:buClr>
                <a:schemeClr val="dk1"/>
              </a:buClr>
              <a:buSzPts val="3600"/>
              <a:buFont typeface="Arial"/>
              <a:buNone/>
              <a:defRPr sz="3600">
                <a:solidFill>
                  <a:schemeClr val="dk1"/>
                </a:solidFill>
              </a:defRPr>
            </a:lvl8pPr>
            <a:lvl9pPr indent="0" lvl="8" algn="ctr">
              <a:spcBef>
                <a:spcPts val="0"/>
              </a:spcBef>
              <a:buClr>
                <a:schemeClr val="dk1"/>
              </a:buClr>
              <a:buSzPts val="3600"/>
              <a:buFont typeface="Arial"/>
              <a:buNone/>
              <a:defRPr sz="3600">
                <a:solidFill>
                  <a:schemeClr val="dk1"/>
                </a:solidFill>
              </a:defRPr>
            </a:lvl9pPr>
          </a:lstStyle>
          <a:p/>
        </p:txBody>
      </p:sp>
      <p:sp>
        <p:nvSpPr>
          <p:cNvPr id="19" name="Shape 1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76200" lvl="1"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76200" lvl="2"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76200" lvl="3"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76200" lvl="4"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76200" lvl="5"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76200" lvl="6"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76200" lvl="7"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76200" lvl="8"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rIns="91425" wrap="square" tIns="91425"/>
          <a:lstStyle>
            <a:lvl1pPr indent="88900" lvl="0"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1pPr>
            <a:lvl2pPr indent="76200" lvl="1"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76200" lvl="2"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76200" lvl="3"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76200" lvl="4"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76200" lvl="5"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76200" lvl="6"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76200" lvl="7"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76200" lvl="8"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24" name="Shape 2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27" name="Shape 2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0" lvl="1">
              <a:spcBef>
                <a:spcPts val="0"/>
              </a:spcBef>
              <a:buClr>
                <a:schemeClr val="dk1"/>
              </a:buClr>
              <a:buSzPts val="2400"/>
              <a:buFont typeface="Arial"/>
              <a:buNone/>
              <a:defRPr sz="2400">
                <a:solidFill>
                  <a:schemeClr val="dk1"/>
                </a:solidFill>
              </a:defRPr>
            </a:lvl2pPr>
            <a:lvl3pPr indent="0" lvl="2">
              <a:spcBef>
                <a:spcPts val="0"/>
              </a:spcBef>
              <a:buClr>
                <a:schemeClr val="dk1"/>
              </a:buClr>
              <a:buSzPts val="2400"/>
              <a:buFont typeface="Arial"/>
              <a:buNone/>
              <a:defRPr sz="2400">
                <a:solidFill>
                  <a:schemeClr val="dk1"/>
                </a:solidFill>
              </a:defRPr>
            </a:lvl3pPr>
            <a:lvl4pPr indent="0" lvl="3">
              <a:spcBef>
                <a:spcPts val="0"/>
              </a:spcBef>
              <a:buClr>
                <a:schemeClr val="dk1"/>
              </a:buClr>
              <a:buSzPts val="2400"/>
              <a:buFont typeface="Arial"/>
              <a:buNone/>
              <a:defRPr sz="2400">
                <a:solidFill>
                  <a:schemeClr val="dk1"/>
                </a:solidFill>
              </a:defRPr>
            </a:lvl4pPr>
            <a:lvl5pPr indent="0" lvl="4">
              <a:spcBef>
                <a:spcPts val="0"/>
              </a:spcBef>
              <a:buClr>
                <a:schemeClr val="dk1"/>
              </a:buClr>
              <a:buSzPts val="2400"/>
              <a:buFont typeface="Arial"/>
              <a:buNone/>
              <a:defRPr sz="2400">
                <a:solidFill>
                  <a:schemeClr val="dk1"/>
                </a:solidFill>
              </a:defRPr>
            </a:lvl5pPr>
            <a:lvl6pPr indent="0" lvl="5">
              <a:spcBef>
                <a:spcPts val="0"/>
              </a:spcBef>
              <a:buClr>
                <a:schemeClr val="dk1"/>
              </a:buClr>
              <a:buSzPts val="2400"/>
              <a:buFont typeface="Arial"/>
              <a:buNone/>
              <a:defRPr sz="2400">
                <a:solidFill>
                  <a:schemeClr val="dk1"/>
                </a:solidFill>
              </a:defRPr>
            </a:lvl6pPr>
            <a:lvl7pPr indent="0" lvl="6">
              <a:spcBef>
                <a:spcPts val="0"/>
              </a:spcBef>
              <a:buClr>
                <a:schemeClr val="dk1"/>
              </a:buClr>
              <a:buSzPts val="2400"/>
              <a:buFont typeface="Arial"/>
              <a:buNone/>
              <a:defRPr sz="2400">
                <a:solidFill>
                  <a:schemeClr val="dk1"/>
                </a:solidFill>
              </a:defRPr>
            </a:lvl7pPr>
            <a:lvl8pPr indent="0" lvl="7">
              <a:spcBef>
                <a:spcPts val="0"/>
              </a:spcBef>
              <a:buClr>
                <a:schemeClr val="dk1"/>
              </a:buClr>
              <a:buSzPts val="2400"/>
              <a:buFont typeface="Arial"/>
              <a:buNone/>
              <a:defRPr sz="2400">
                <a:solidFill>
                  <a:schemeClr val="dk1"/>
                </a:solidFill>
              </a:defRPr>
            </a:lvl8pPr>
            <a:lvl9pPr indent="0" lvl="8">
              <a:spcBef>
                <a:spcPts val="0"/>
              </a:spcBef>
              <a:buClr>
                <a:schemeClr val="dk1"/>
              </a:buClr>
              <a:buSzPts val="2400"/>
              <a:buFont typeface="Arial"/>
              <a:buNone/>
              <a:defRPr sz="2400">
                <a:solidFill>
                  <a:schemeClr val="dk1"/>
                </a:solidFil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rIns="91425" wrap="square" tIns="91425"/>
          <a:lstStyle>
            <a:lvl1pPr indent="76200" lvl="0"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1pPr>
            <a:lvl2pPr indent="76200" lvl="1"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2pPr>
            <a:lvl3pPr indent="76200" lvl="2"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3pPr>
            <a:lvl4pPr indent="76200" lvl="3"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4pPr>
            <a:lvl5pPr indent="76200" lvl="4"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5pPr>
            <a:lvl6pPr indent="76200" lvl="5"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6pPr>
            <a:lvl7pPr indent="76200" lvl="6"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7pPr>
            <a:lvl8pPr indent="76200" lvl="7"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8pPr>
            <a:lvl9pPr indent="76200" lvl="8" marL="0" marR="0" rtl="0" algn="l">
              <a:lnSpc>
                <a:spcPct val="115000"/>
              </a:lnSpc>
              <a:spcBef>
                <a:spcPts val="0"/>
              </a:spcBef>
              <a:spcAft>
                <a:spcPts val="1600"/>
              </a:spcAft>
              <a:buClr>
                <a:schemeClr val="lt2"/>
              </a:buClr>
              <a:buSzPts val="1200"/>
              <a:buFont typeface="Arial"/>
              <a:buChar char="■"/>
              <a:defRPr b="0" i="0" sz="1200" u="none" cap="none" strike="noStrike">
                <a:solidFill>
                  <a:schemeClr val="lt2"/>
                </a:solidFill>
                <a:latin typeface="Arial"/>
                <a:ea typeface="Arial"/>
                <a:cs typeface="Arial"/>
                <a:sym typeface="Arial"/>
              </a:defRPr>
            </a:lvl9pPr>
          </a:lstStyle>
          <a:p/>
        </p:txBody>
      </p:sp>
      <p:sp>
        <p:nvSpPr>
          <p:cNvPr id="31" name="Shape 31"/>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indent="0" lvl="1">
              <a:spcBef>
                <a:spcPts val="0"/>
              </a:spcBef>
              <a:buClr>
                <a:schemeClr val="dk1"/>
              </a:buClr>
              <a:buSzPts val="4800"/>
              <a:buFont typeface="Arial"/>
              <a:buNone/>
              <a:defRPr sz="4800">
                <a:solidFill>
                  <a:schemeClr val="dk1"/>
                </a:solidFill>
              </a:defRPr>
            </a:lvl2pPr>
            <a:lvl3pPr indent="0" lvl="2">
              <a:spcBef>
                <a:spcPts val="0"/>
              </a:spcBef>
              <a:buClr>
                <a:schemeClr val="dk1"/>
              </a:buClr>
              <a:buSzPts val="4800"/>
              <a:buFont typeface="Arial"/>
              <a:buNone/>
              <a:defRPr sz="4800">
                <a:solidFill>
                  <a:schemeClr val="dk1"/>
                </a:solidFill>
              </a:defRPr>
            </a:lvl3pPr>
            <a:lvl4pPr indent="0" lvl="3">
              <a:spcBef>
                <a:spcPts val="0"/>
              </a:spcBef>
              <a:buClr>
                <a:schemeClr val="dk1"/>
              </a:buClr>
              <a:buSzPts val="4800"/>
              <a:buFont typeface="Arial"/>
              <a:buNone/>
              <a:defRPr sz="4800">
                <a:solidFill>
                  <a:schemeClr val="dk1"/>
                </a:solidFill>
              </a:defRPr>
            </a:lvl4pPr>
            <a:lvl5pPr indent="0" lvl="4">
              <a:spcBef>
                <a:spcPts val="0"/>
              </a:spcBef>
              <a:buClr>
                <a:schemeClr val="dk1"/>
              </a:buClr>
              <a:buSzPts val="4800"/>
              <a:buFont typeface="Arial"/>
              <a:buNone/>
              <a:defRPr sz="4800">
                <a:solidFill>
                  <a:schemeClr val="dk1"/>
                </a:solidFill>
              </a:defRPr>
            </a:lvl5pPr>
            <a:lvl6pPr indent="0" lvl="5">
              <a:spcBef>
                <a:spcPts val="0"/>
              </a:spcBef>
              <a:buClr>
                <a:schemeClr val="dk1"/>
              </a:buClr>
              <a:buSzPts val="4800"/>
              <a:buFont typeface="Arial"/>
              <a:buNone/>
              <a:defRPr sz="4800">
                <a:solidFill>
                  <a:schemeClr val="dk1"/>
                </a:solidFill>
              </a:defRPr>
            </a:lvl6pPr>
            <a:lvl7pPr indent="0" lvl="6">
              <a:spcBef>
                <a:spcPts val="0"/>
              </a:spcBef>
              <a:buClr>
                <a:schemeClr val="dk1"/>
              </a:buClr>
              <a:buSzPts val="4800"/>
              <a:buFont typeface="Arial"/>
              <a:buNone/>
              <a:defRPr sz="4800">
                <a:solidFill>
                  <a:schemeClr val="dk1"/>
                </a:solidFill>
              </a:defRPr>
            </a:lvl7pPr>
            <a:lvl8pPr indent="0" lvl="7">
              <a:spcBef>
                <a:spcPts val="0"/>
              </a:spcBef>
              <a:buClr>
                <a:schemeClr val="dk1"/>
              </a:buClr>
              <a:buSzPts val="4800"/>
              <a:buFont typeface="Arial"/>
              <a:buNone/>
              <a:defRPr sz="4800">
                <a:solidFill>
                  <a:schemeClr val="dk1"/>
                </a:solidFill>
              </a:defRPr>
            </a:lvl8pPr>
            <a:lvl9pPr indent="0" lvl="8">
              <a:spcBef>
                <a:spcPts val="0"/>
              </a:spcBef>
              <a:buClr>
                <a:schemeClr val="dk1"/>
              </a:buClr>
              <a:buSzPts val="4800"/>
              <a:buFont typeface="Arial"/>
              <a:buNone/>
              <a:defRPr sz="4800">
                <a:solidFill>
                  <a:schemeClr val="dk1"/>
                </a:solidFill>
              </a:defRPr>
            </a:lvl9pPr>
          </a:lstStyle>
          <a:p/>
        </p:txBody>
      </p:sp>
      <p:sp>
        <p:nvSpPr>
          <p:cNvPr id="34" name="Shape 3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indent="0" lvl="1" algn="ctr">
              <a:spcBef>
                <a:spcPts val="0"/>
              </a:spcBef>
              <a:buClr>
                <a:schemeClr val="dk1"/>
              </a:buClr>
              <a:buSzPts val="4200"/>
              <a:buFont typeface="Arial"/>
              <a:buNone/>
              <a:defRPr sz="4200">
                <a:solidFill>
                  <a:schemeClr val="dk1"/>
                </a:solidFill>
              </a:defRPr>
            </a:lvl2pPr>
            <a:lvl3pPr indent="0" lvl="2" algn="ctr">
              <a:spcBef>
                <a:spcPts val="0"/>
              </a:spcBef>
              <a:buClr>
                <a:schemeClr val="dk1"/>
              </a:buClr>
              <a:buSzPts val="4200"/>
              <a:buFont typeface="Arial"/>
              <a:buNone/>
              <a:defRPr sz="4200">
                <a:solidFill>
                  <a:schemeClr val="dk1"/>
                </a:solidFill>
              </a:defRPr>
            </a:lvl3pPr>
            <a:lvl4pPr indent="0" lvl="3" algn="ctr">
              <a:spcBef>
                <a:spcPts val="0"/>
              </a:spcBef>
              <a:buClr>
                <a:schemeClr val="dk1"/>
              </a:buClr>
              <a:buSzPts val="4200"/>
              <a:buFont typeface="Arial"/>
              <a:buNone/>
              <a:defRPr sz="4200">
                <a:solidFill>
                  <a:schemeClr val="dk1"/>
                </a:solidFill>
              </a:defRPr>
            </a:lvl4pPr>
            <a:lvl5pPr indent="0" lvl="4" algn="ctr">
              <a:spcBef>
                <a:spcPts val="0"/>
              </a:spcBef>
              <a:buClr>
                <a:schemeClr val="dk1"/>
              </a:buClr>
              <a:buSzPts val="4200"/>
              <a:buFont typeface="Arial"/>
              <a:buNone/>
              <a:defRPr sz="4200">
                <a:solidFill>
                  <a:schemeClr val="dk1"/>
                </a:solidFill>
              </a:defRPr>
            </a:lvl5pPr>
            <a:lvl6pPr indent="0" lvl="5" algn="ctr">
              <a:spcBef>
                <a:spcPts val="0"/>
              </a:spcBef>
              <a:buClr>
                <a:schemeClr val="dk1"/>
              </a:buClr>
              <a:buSzPts val="4200"/>
              <a:buFont typeface="Arial"/>
              <a:buNone/>
              <a:defRPr sz="4200">
                <a:solidFill>
                  <a:schemeClr val="dk1"/>
                </a:solidFill>
              </a:defRPr>
            </a:lvl6pPr>
            <a:lvl7pPr indent="0" lvl="6" algn="ctr">
              <a:spcBef>
                <a:spcPts val="0"/>
              </a:spcBef>
              <a:buClr>
                <a:schemeClr val="dk1"/>
              </a:buClr>
              <a:buSzPts val="4200"/>
              <a:buFont typeface="Arial"/>
              <a:buNone/>
              <a:defRPr sz="4200">
                <a:solidFill>
                  <a:schemeClr val="dk1"/>
                </a:solidFill>
              </a:defRPr>
            </a:lvl7pPr>
            <a:lvl8pPr indent="0" lvl="7" algn="ctr">
              <a:spcBef>
                <a:spcPts val="0"/>
              </a:spcBef>
              <a:buClr>
                <a:schemeClr val="dk1"/>
              </a:buClr>
              <a:buSzPts val="4200"/>
              <a:buFont typeface="Arial"/>
              <a:buNone/>
              <a:defRPr sz="4200">
                <a:solidFill>
                  <a:schemeClr val="dk1"/>
                </a:solidFill>
              </a:defRPr>
            </a:lvl8pPr>
            <a:lvl9pPr indent="0" lvl="8" algn="ctr">
              <a:spcBef>
                <a:spcPts val="0"/>
              </a:spcBef>
              <a:buClr>
                <a:schemeClr val="dk1"/>
              </a:buClr>
              <a:buSzPts val="4200"/>
              <a:buFont typeface="Arial"/>
              <a:buNone/>
              <a:defRPr sz="4200">
                <a:solidFill>
                  <a:schemeClr val="dk1"/>
                </a:solidFil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2pPr>
            <a:lvl3pPr indent="0" lvl="2"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3pPr>
            <a:lvl4pPr indent="0" lvl="3"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4pPr>
            <a:lvl5pPr indent="0" lvl="4"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5pPr>
            <a:lvl6pPr indent="0" lvl="5"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6pPr>
            <a:lvl7pPr indent="0" lvl="6"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7pPr>
            <a:lvl8pPr indent="0" lvl="7"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8pPr>
            <a:lvl9pPr indent="0" lvl="8" marL="0" marR="0" rtl="0" algn="ctr">
              <a:lnSpc>
                <a:spcPct val="100000"/>
              </a:lnSpc>
              <a:spcBef>
                <a:spcPts val="0"/>
              </a:spcBef>
              <a:spcAft>
                <a:spcPts val="0"/>
              </a:spcAft>
              <a:buClr>
                <a:schemeClr val="lt2"/>
              </a:buClr>
              <a:buSzPts val="2100"/>
              <a:buFont typeface="Arial"/>
              <a:buNone/>
              <a:defRPr b="0" i="0" sz="2100" u="none" cap="none" strike="noStrike">
                <a:solidFill>
                  <a:schemeClr val="lt2"/>
                </a:solidFill>
                <a:latin typeface="Arial"/>
                <a:ea typeface="Arial"/>
                <a:cs typeface="Arial"/>
                <a:sym typeface="Arial"/>
              </a:defRPr>
            </a:lvl9pPr>
          </a:lstStyle>
          <a:p/>
        </p:txBody>
      </p:sp>
      <p:sp>
        <p:nvSpPr>
          <p:cNvPr id="39" name="Shape 39"/>
          <p:cNvSpPr txBox="1"/>
          <p:nvPr>
            <p:ph idx="2" type="body"/>
          </p:nvPr>
        </p:nvSpPr>
        <p:spPr>
          <a:xfrm>
            <a:off x="4939500" y="724200"/>
            <a:ext cx="3837000" cy="3695100"/>
          </a:xfrm>
          <a:prstGeom prst="rect">
            <a:avLst/>
          </a:prstGeom>
          <a:noFill/>
          <a:ln>
            <a:noFill/>
          </a:ln>
        </p:spPr>
        <p:txBody>
          <a:bodyPr anchorCtr="0" anchor="ctr" bIns="91425" lIns="91425" rIns="91425" wrap="square" tIns="91425"/>
          <a:lstStyle>
            <a:lvl1pPr indent="114300" lvl="0" marL="0" marR="0" rtl="0" algn="l">
              <a:lnSpc>
                <a:spcPct val="115000"/>
              </a:lnSpc>
              <a:spcBef>
                <a:spcPts val="0"/>
              </a:spcBef>
              <a:spcAft>
                <a:spcPts val="160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88900" lvl="1"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88900" lvl="2"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88900" lvl="3"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88900" lvl="4"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88900" lvl="5"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88900" lvl="6"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88900" lvl="7"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88900" lvl="8" marL="0" marR="0" rtl="0" algn="l">
              <a:lnSpc>
                <a:spcPct val="115000"/>
              </a:lnSpc>
              <a:spcBef>
                <a:spcPts val="0"/>
              </a:spcBef>
              <a:spcAft>
                <a:spcPts val="160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0" name="Shape 40"/>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lt2"/>
              </a:buClr>
              <a:buSzPts val="1800"/>
              <a:buFont typeface="Arial"/>
              <a:buNone/>
              <a:defRPr b="0" i="0" sz="1800" u="none" cap="none" strike="noStrike">
                <a:solidFill>
                  <a:schemeClr val="lt2"/>
                </a:solidFill>
                <a:latin typeface="Arial"/>
                <a:ea typeface="Arial"/>
                <a:cs typeface="Arial"/>
                <a:sym typeface="Arial"/>
              </a:defRPr>
            </a:lvl1pPr>
            <a:lvl2pPr indent="88900" lvl="1"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88900" lvl="2"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88900" lvl="3"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88900" lvl="4"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88900" lvl="5"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88900" lvl="6"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88900" lvl="7"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88900" lvl="8"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43" name="Shape 43"/>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0" lvl="1">
              <a:spcBef>
                <a:spcPts val="0"/>
              </a:spcBef>
              <a:buClr>
                <a:schemeClr val="dk1"/>
              </a:buClr>
              <a:buSzPts val="2800"/>
              <a:buFont typeface="Arial"/>
              <a:buNone/>
              <a:defRPr sz="2800">
                <a:solidFill>
                  <a:schemeClr val="dk1"/>
                </a:solidFill>
              </a:defRPr>
            </a:lvl2pPr>
            <a:lvl3pPr indent="0" lvl="2">
              <a:spcBef>
                <a:spcPts val="0"/>
              </a:spcBef>
              <a:buClr>
                <a:schemeClr val="dk1"/>
              </a:buClr>
              <a:buSzPts val="2800"/>
              <a:buFont typeface="Arial"/>
              <a:buNone/>
              <a:defRPr sz="2800">
                <a:solidFill>
                  <a:schemeClr val="dk1"/>
                </a:solidFill>
              </a:defRPr>
            </a:lvl3pPr>
            <a:lvl4pPr indent="0" lvl="3">
              <a:spcBef>
                <a:spcPts val="0"/>
              </a:spcBef>
              <a:buClr>
                <a:schemeClr val="dk1"/>
              </a:buClr>
              <a:buSzPts val="2800"/>
              <a:buFont typeface="Arial"/>
              <a:buNone/>
              <a:defRPr sz="2800">
                <a:solidFill>
                  <a:schemeClr val="dk1"/>
                </a:solidFill>
              </a:defRPr>
            </a:lvl4pPr>
            <a:lvl5pPr indent="0" lvl="4">
              <a:spcBef>
                <a:spcPts val="0"/>
              </a:spcBef>
              <a:buClr>
                <a:schemeClr val="dk1"/>
              </a:buClr>
              <a:buSzPts val="2800"/>
              <a:buFont typeface="Arial"/>
              <a:buNone/>
              <a:defRPr sz="2800">
                <a:solidFill>
                  <a:schemeClr val="dk1"/>
                </a:solidFill>
              </a:defRPr>
            </a:lvl5pPr>
            <a:lvl6pPr indent="0" lvl="5">
              <a:spcBef>
                <a:spcPts val="0"/>
              </a:spcBef>
              <a:buClr>
                <a:schemeClr val="dk1"/>
              </a:buClr>
              <a:buSzPts val="2800"/>
              <a:buFont typeface="Arial"/>
              <a:buNone/>
              <a:defRPr sz="2800">
                <a:solidFill>
                  <a:schemeClr val="dk1"/>
                </a:solidFill>
              </a:defRPr>
            </a:lvl6pPr>
            <a:lvl7pPr indent="0" lvl="6">
              <a:spcBef>
                <a:spcPts val="0"/>
              </a:spcBef>
              <a:buClr>
                <a:schemeClr val="dk1"/>
              </a:buClr>
              <a:buSzPts val="2800"/>
              <a:buFont typeface="Arial"/>
              <a:buNone/>
              <a:defRPr sz="2800">
                <a:solidFill>
                  <a:schemeClr val="dk1"/>
                </a:solidFill>
              </a:defRPr>
            </a:lvl7pPr>
            <a:lvl8pPr indent="0" lvl="7">
              <a:spcBef>
                <a:spcPts val="0"/>
              </a:spcBef>
              <a:buClr>
                <a:schemeClr val="dk1"/>
              </a:buClr>
              <a:buSzPts val="2800"/>
              <a:buFont typeface="Arial"/>
              <a:buNone/>
              <a:defRPr sz="2800">
                <a:solidFill>
                  <a:schemeClr val="dk1"/>
                </a:solidFill>
              </a:defRPr>
            </a:lvl8pPr>
            <a:lvl9pPr indent="0" lvl="8">
              <a:spcBef>
                <a:spcPts val="0"/>
              </a:spcBef>
              <a:buClr>
                <a:schemeClr val="dk1"/>
              </a:buClr>
              <a:buSzPts val="2800"/>
              <a:buFont typeface="Arial"/>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114300" lvl="0" marL="0" marR="0" rtl="0" algn="l">
              <a:lnSpc>
                <a:spcPct val="115000"/>
              </a:lnSpc>
              <a:spcBef>
                <a:spcPts val="0"/>
              </a:spcBef>
              <a:spcAft>
                <a:spcPts val="160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88900" lvl="1"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88900" lvl="2"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88900" lvl="3"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88900" lvl="4"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88900" lvl="5"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88900" lvl="6"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88900" lvl="7"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88900" lvl="8" marL="0" marR="0" rtl="0" algn="l">
              <a:lnSpc>
                <a:spcPct val="115000"/>
              </a:lnSpc>
              <a:spcBef>
                <a:spcPts val="0"/>
              </a:spcBef>
              <a:spcAft>
                <a:spcPts val="160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63500" lvl="0" marL="0" marR="0" rtl="0" algn="r">
              <a:lnSpc>
                <a:spcPct val="100000"/>
              </a:lnSpc>
              <a:spcBef>
                <a:spcPts val="0"/>
              </a:spcBef>
              <a:spcAft>
                <a:spcPts val="0"/>
              </a:spcAft>
              <a:buClr>
                <a:schemeClr val="lt2"/>
              </a:buClr>
              <a:buSzPts val="1000"/>
              <a:buFont typeface="Arial"/>
              <a:buNone/>
            </a:pPr>
            <a:fld id="{00000000-1234-1234-1234-123412341234}" type="slidenum">
              <a:rPr b="0" i="0" lang="en" sz="1000" u="none" cap="none" strike="noStrike">
                <a:solidFill>
                  <a:schemeClr val="lt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0.png"/><Relationship Id="rId9"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44.png"/><Relationship Id="rId10" Type="http://schemas.openxmlformats.org/officeDocument/2006/relationships/image" Target="../media/image47.png"/><Relationship Id="rId9"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3" name="Shape 53"/>
        <p:cNvGrpSpPr/>
        <p:nvPr/>
      </p:nvGrpSpPr>
      <p:grpSpPr>
        <a:xfrm>
          <a:off x="0" y="0"/>
          <a:ext cx="0" cy="0"/>
          <a:chOff x="0" y="0"/>
          <a:chExt cx="0" cy="0"/>
        </a:xfrm>
      </p:grpSpPr>
      <p:sp>
        <p:nvSpPr>
          <p:cNvPr id="54" name="Shape 54"/>
          <p:cNvSpPr txBox="1"/>
          <p:nvPr>
            <p:ph type="ctrTitle"/>
          </p:nvPr>
        </p:nvSpPr>
        <p:spPr>
          <a:xfrm>
            <a:off x="510450" y="1558375"/>
            <a:ext cx="8123100" cy="906300"/>
          </a:xfrm>
          <a:prstGeom prst="rect">
            <a:avLst/>
          </a:prstGeom>
          <a:noFill/>
          <a:ln>
            <a:noFill/>
          </a:ln>
        </p:spPr>
        <p:txBody>
          <a:bodyPr anchorCtr="0" anchor="b" bIns="91425" lIns="91425" rIns="91425" wrap="square" tIns="91425">
            <a:noAutofit/>
          </a:bodyPr>
          <a:lstStyle/>
          <a:p>
            <a:pPr indent="-69850" lvl="0" marL="0" marR="0" rtl="0" algn="ctr">
              <a:lnSpc>
                <a:spcPct val="115000"/>
              </a:lnSpc>
              <a:spcBef>
                <a:spcPts val="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a:p>
            <a:pPr indent="-152400" lvl="0" marL="0" marR="0" rtl="0" algn="ctr">
              <a:lnSpc>
                <a:spcPct val="115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52400" lvl="0" marL="0" marR="0" rtl="0" algn="ctr">
              <a:lnSpc>
                <a:spcPct val="115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52400" lvl="0" marL="0" marR="0" rtl="0" algn="ctr">
              <a:lnSpc>
                <a:spcPct val="115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52400" lvl="0" marL="0" marR="0" rtl="0" algn="ctr">
              <a:lnSpc>
                <a:spcPct val="115000"/>
              </a:lnSpc>
              <a:spcBef>
                <a:spcPts val="0"/>
              </a:spcBef>
              <a:spcAft>
                <a:spcPts val="0"/>
              </a:spcAft>
              <a:buClr>
                <a:schemeClr val="dk1"/>
              </a:buClr>
              <a:buSzPts val="2400"/>
              <a:buFont typeface="Arial"/>
              <a:buNone/>
            </a:pPr>
            <a:r>
              <a:t/>
            </a:r>
            <a:endParaRPr b="1" i="0" sz="2400" u="none" cap="none" strike="noStrike">
              <a:solidFill>
                <a:srgbClr val="000000"/>
              </a:solidFill>
              <a:latin typeface="Arial"/>
              <a:ea typeface="Arial"/>
              <a:cs typeface="Arial"/>
              <a:sym typeface="Arial"/>
            </a:endParaRPr>
          </a:p>
          <a:p>
            <a:pPr indent="-152400" lvl="0" marL="0" marR="0" rtl="0" algn="ctr">
              <a:lnSpc>
                <a:spcPct val="115000"/>
              </a:lnSpc>
              <a:spcBef>
                <a:spcPts val="0"/>
              </a:spcBef>
              <a:spcAft>
                <a:spcPts val="0"/>
              </a:spcAft>
              <a:buClr>
                <a:schemeClr val="dk1"/>
              </a:buClr>
              <a:buSzPts val="2400"/>
              <a:buFont typeface="Arial"/>
              <a:buNone/>
            </a:pPr>
            <a:r>
              <a:t/>
            </a:r>
            <a:endParaRPr b="1" i="0" sz="2400" u="none" cap="none" strike="noStrike">
              <a:solidFill>
                <a:srgbClr val="FFFFFF"/>
              </a:solidFill>
              <a:latin typeface="Arial"/>
              <a:ea typeface="Arial"/>
              <a:cs typeface="Arial"/>
              <a:sym typeface="Arial"/>
            </a:endParaRPr>
          </a:p>
          <a:p>
            <a:pPr indent="-69850" lvl="0" marL="0" marR="0" rtl="0" algn="ctr">
              <a:lnSpc>
                <a:spcPct val="115000"/>
              </a:lnSpc>
              <a:spcBef>
                <a:spcPts val="0"/>
              </a:spcBef>
              <a:spcAft>
                <a:spcPts val="0"/>
              </a:spcAft>
              <a:buClr>
                <a:schemeClr val="dk1"/>
              </a:buClr>
              <a:buSzPts val="1100"/>
              <a:buFont typeface="Arial"/>
              <a:buNone/>
            </a:pPr>
            <a:r>
              <a:rPr b="0" i="0" lang="en" sz="1100" u="none" cap="none" strike="noStrike">
                <a:solidFill>
                  <a:srgbClr val="FFFFFF"/>
                </a:solidFill>
                <a:latin typeface="Arial"/>
                <a:ea typeface="Arial"/>
                <a:cs typeface="Arial"/>
                <a:sym typeface="Arial"/>
              </a:rPr>
              <a:t> </a:t>
            </a:r>
          </a:p>
          <a:p>
            <a:pPr indent="-190500" lvl="0" marL="0" marR="0" rtl="0" algn="ctr">
              <a:lnSpc>
                <a:spcPct val="100000"/>
              </a:lnSpc>
              <a:spcBef>
                <a:spcPts val="0"/>
              </a:spcBef>
              <a:spcAft>
                <a:spcPts val="0"/>
              </a:spcAft>
              <a:buClr>
                <a:schemeClr val="dk1"/>
              </a:buClr>
              <a:buSzPts val="3000"/>
              <a:buFont typeface="Arial"/>
              <a:buNone/>
            </a:pPr>
            <a:r>
              <a:rPr b="0" i="0" lang="en" sz="3000" u="none" cap="none" strike="noStrike">
                <a:solidFill>
                  <a:srgbClr val="EFEFEF"/>
                </a:solidFill>
                <a:latin typeface="Arial"/>
                <a:ea typeface="Arial"/>
                <a:cs typeface="Arial"/>
                <a:sym typeface="Arial"/>
              </a:rPr>
              <a:t>Computer Vision [H02K5a]</a:t>
            </a:r>
            <a:br>
              <a:rPr b="0" i="0" lang="en" sz="3000" u="none" cap="none" strike="noStrike">
                <a:solidFill>
                  <a:srgbClr val="EFEFEF"/>
                </a:solidFill>
                <a:latin typeface="Arial"/>
                <a:ea typeface="Arial"/>
                <a:cs typeface="Arial"/>
                <a:sym typeface="Arial"/>
              </a:rPr>
            </a:br>
            <a:r>
              <a:rPr b="0" i="0" lang="en" sz="3000" u="none" cap="none" strike="noStrike">
                <a:solidFill>
                  <a:srgbClr val="EFEFEF"/>
                </a:solidFill>
                <a:latin typeface="Arial"/>
                <a:ea typeface="Arial"/>
                <a:cs typeface="Arial"/>
                <a:sym typeface="Arial"/>
              </a:rPr>
              <a:t>Incisor Segmentation</a:t>
            </a:r>
          </a:p>
        </p:txBody>
      </p:sp>
      <p:sp>
        <p:nvSpPr>
          <p:cNvPr id="55" name="Shape 55"/>
          <p:cNvSpPr txBox="1"/>
          <p:nvPr>
            <p:ph idx="1" type="subTitle"/>
          </p:nvPr>
        </p:nvSpPr>
        <p:spPr>
          <a:xfrm>
            <a:off x="510450" y="2975337"/>
            <a:ext cx="8123100" cy="630000"/>
          </a:xfrm>
          <a:prstGeom prst="rect">
            <a:avLst/>
          </a:prstGeom>
          <a:noFill/>
          <a:ln>
            <a:noFill/>
          </a:ln>
        </p:spPr>
        <p:txBody>
          <a:bodyPr anchorCtr="0" anchor="t" bIns="91425" lIns="91425" rIns="91425" wrap="square" tIns="91425">
            <a:noAutofit/>
          </a:bodyPr>
          <a:lstStyle/>
          <a:p>
            <a:pPr indent="-114300" lvl="0" marL="0" marR="0" rtl="0" algn="ctr">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Ramaravind Kommiya Mothilal (r0605648)</a:t>
            </a:r>
          </a:p>
          <a:p>
            <a:pPr indent="-114300" lvl="0" marL="0" marR="0" rtl="0" algn="ctr">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Master of Artificial Intelligence (ECS option)</a:t>
            </a:r>
          </a:p>
          <a:p>
            <a:pPr indent="-114300" lvl="0" marL="0" marR="0" rtl="0" algn="ctr">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2016-17</a:t>
            </a:r>
          </a:p>
          <a:p>
            <a:pPr indent="-177800" lvl="0" marL="0" marR="0" rtl="0" algn="ctr">
              <a:lnSpc>
                <a:spcPct val="100000"/>
              </a:lnSpc>
              <a:spcBef>
                <a:spcPts val="0"/>
              </a:spcBef>
              <a:spcAft>
                <a:spcPts val="0"/>
              </a:spcAft>
              <a:buClr>
                <a:schemeClr val="lt2"/>
              </a:buClr>
              <a:buSzPts val="2800"/>
              <a:buFont typeface="Arial"/>
              <a:buNone/>
            </a:pPr>
            <a:r>
              <a:t/>
            </a:r>
            <a:endParaRPr b="0" i="0" sz="2800" u="none" cap="none" strike="noStrike">
              <a:solidFill>
                <a:schemeClr val="lt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4" name="Shape 254"/>
        <p:cNvGrpSpPr/>
        <p:nvPr/>
      </p:nvGrpSpPr>
      <p:grpSpPr>
        <a:xfrm>
          <a:off x="0" y="0"/>
          <a:ext cx="0" cy="0"/>
          <a:chOff x="0" y="0"/>
          <a:chExt cx="0" cy="0"/>
        </a:xfrm>
      </p:grpSpPr>
      <p:sp>
        <p:nvSpPr>
          <p:cNvPr id="255" name="Shape 255"/>
          <p:cNvSpPr txBox="1"/>
          <p:nvPr>
            <p:ph idx="1" type="body"/>
          </p:nvPr>
        </p:nvSpPr>
        <p:spPr>
          <a:xfrm>
            <a:off x="3966950" y="765625"/>
            <a:ext cx="51771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sng" cap="none" strike="noStrike">
                <a:solidFill>
                  <a:srgbClr val="EFEFEF"/>
                </a:solidFill>
                <a:latin typeface="Arial"/>
                <a:ea typeface="Arial"/>
                <a:cs typeface="Arial"/>
                <a:sym typeface="Arial"/>
              </a:rPr>
              <a:t>Purpose:</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Noise suppression           Contrast Enhancement</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To ensure that the noises in the image are not amplified avoiding any possible distortion of the image.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r>
              <a:rPr b="0" i="0" lang="en" sz="1200" u="none" cap="none" strike="noStrike">
                <a:solidFill>
                  <a:srgbClr val="EFEFEF"/>
                </a:solidFill>
                <a:latin typeface="Arial"/>
                <a:ea typeface="Arial"/>
                <a:cs typeface="Arial"/>
                <a:sym typeface="Arial"/>
              </a:rPr>
              <a:t>	</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256" name="Shape 256"/>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257" name="Shape 257"/>
          <p:cNvPicPr preferRelativeResize="0"/>
          <p:nvPr/>
        </p:nvPicPr>
        <p:blipFill rotWithShape="1">
          <a:blip r:embed="rId3">
            <a:alphaModFix/>
          </a:blip>
          <a:srcRect b="0" l="0" r="0" t="0"/>
          <a:stretch/>
        </p:blipFill>
        <p:spPr>
          <a:xfrm>
            <a:off x="311700" y="679050"/>
            <a:ext cx="3655250" cy="3779350"/>
          </a:xfrm>
          <a:prstGeom prst="rect">
            <a:avLst/>
          </a:prstGeom>
          <a:noFill/>
          <a:ln>
            <a:noFill/>
          </a:ln>
        </p:spPr>
      </p:pic>
      <p:sp>
        <p:nvSpPr>
          <p:cNvPr id="258" name="Shape 258"/>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R.-Y. Huang, L.-R. Dung, C.-F. Chu, and Y.-Y. Wu. Noise removal and contrast enhancement  for x-ray images. Journal of Biomedical Engineering and Medical Imaging, 3(1):56-67, Feb. 2016.</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259" name="Shape 259"/>
          <p:cNvCxnSpPr/>
          <p:nvPr/>
        </p:nvCxnSpPr>
        <p:spPr>
          <a:xfrm flipH="1" rot="10800000">
            <a:off x="337325" y="4676500"/>
            <a:ext cx="7698600" cy="2400"/>
          </a:xfrm>
          <a:prstGeom prst="straightConnector1">
            <a:avLst/>
          </a:prstGeom>
          <a:noFill/>
          <a:ln cap="flat" cmpd="sng" w="9525">
            <a:solidFill>
              <a:srgbClr val="FFFFFF"/>
            </a:solidFill>
            <a:prstDash val="solid"/>
            <a:round/>
            <a:headEnd len="med" w="med" type="none"/>
            <a:tailEnd len="med" w="med" type="none"/>
          </a:ln>
        </p:spPr>
      </p:cxnSp>
      <p:cxnSp>
        <p:nvCxnSpPr>
          <p:cNvPr id="260" name="Shape 260"/>
          <p:cNvCxnSpPr/>
          <p:nvPr/>
        </p:nvCxnSpPr>
        <p:spPr>
          <a:xfrm>
            <a:off x="6015225" y="1527075"/>
            <a:ext cx="525900" cy="0"/>
          </a:xfrm>
          <a:prstGeom prst="straightConnector1">
            <a:avLst/>
          </a:prstGeom>
          <a:noFill/>
          <a:ln cap="flat" cmpd="sng" w="28575">
            <a:solidFill>
              <a:srgbClr val="EFEFEF"/>
            </a:solidFill>
            <a:prstDash val="solid"/>
            <a:round/>
            <a:headEnd len="med" w="med" type="none"/>
            <a:tailEnd len="lg" w="lg" type="triangle"/>
          </a:ln>
        </p:spPr>
      </p:cxnSp>
      <p:sp>
        <p:nvSpPr>
          <p:cNvPr id="261" name="Shape 261"/>
          <p:cNvSpPr txBox="1"/>
          <p:nvPr/>
        </p:nvSpPr>
        <p:spPr>
          <a:xfrm>
            <a:off x="4221500" y="2853475"/>
            <a:ext cx="4356300" cy="1685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400" u="none" cap="none" strike="noStrike">
                <a:solidFill>
                  <a:srgbClr val="000000"/>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Original Image </a:t>
            </a:r>
            <a:br>
              <a:rPr b="0" i="0" lang="en" sz="1800" u="none" cap="none" strike="noStrike">
                <a:solidFill>
                  <a:srgbClr val="EFEFEF"/>
                </a:solidFill>
                <a:latin typeface="Arial"/>
                <a:ea typeface="Arial"/>
                <a:cs typeface="Arial"/>
                <a:sym typeface="Arial"/>
              </a:rPr>
            </a:br>
          </a:p>
        </p:txBody>
      </p:sp>
      <p:pic>
        <p:nvPicPr>
          <p:cNvPr id="262" name="Shape 262"/>
          <p:cNvPicPr preferRelativeResize="0"/>
          <p:nvPr/>
        </p:nvPicPr>
        <p:blipFill rotWithShape="1">
          <a:blip r:embed="rId4">
            <a:alphaModFix/>
          </a:blip>
          <a:srcRect b="22005" l="38173" r="36808" t="34982"/>
          <a:stretch/>
        </p:blipFill>
        <p:spPr>
          <a:xfrm>
            <a:off x="6932325" y="3001000"/>
            <a:ext cx="1524000" cy="139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4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6" name="Shape 266"/>
        <p:cNvGrpSpPr/>
        <p:nvPr/>
      </p:nvGrpSpPr>
      <p:grpSpPr>
        <a:xfrm>
          <a:off x="0" y="0"/>
          <a:ext cx="0" cy="0"/>
          <a:chOff x="0" y="0"/>
          <a:chExt cx="0" cy="0"/>
        </a:xfrm>
      </p:grpSpPr>
      <p:sp>
        <p:nvSpPr>
          <p:cNvPr id="267" name="Shape 267"/>
          <p:cNvSpPr txBox="1"/>
          <p:nvPr>
            <p:ph idx="1" type="body"/>
          </p:nvPr>
        </p:nvSpPr>
        <p:spPr>
          <a:xfrm>
            <a:off x="3966950" y="765625"/>
            <a:ext cx="51771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r>
              <a:rPr b="0" i="0" lang="en" sz="1200" u="none" cap="none" strike="noStrike">
                <a:solidFill>
                  <a:srgbClr val="EFEFEF"/>
                </a:solidFill>
                <a:latin typeface="Arial"/>
                <a:ea typeface="Arial"/>
                <a:cs typeface="Arial"/>
                <a:sym typeface="Arial"/>
              </a:rPr>
              <a:t>	</a:t>
            </a:r>
          </a:p>
          <a:p>
            <a:pPr indent="-63500" lvl="0" marL="0" marR="0" rtl="0" algn="l">
              <a:lnSpc>
                <a:spcPct val="100000"/>
              </a:lnSpc>
              <a:spcBef>
                <a:spcPts val="1600"/>
              </a:spcBef>
              <a:spcAft>
                <a:spcPts val="0"/>
              </a:spcAft>
              <a:buClr>
                <a:schemeClr val="lt2"/>
              </a:buClr>
              <a:buSzPts val="1000"/>
              <a:buFont typeface="Arial"/>
              <a:buNone/>
            </a:pPr>
            <a:br>
              <a:rPr b="0" i="0" lang="en" sz="1000" u="none" cap="none" strike="noStrike">
                <a:solidFill>
                  <a:srgbClr val="EFEFEF"/>
                </a:solidFill>
                <a:latin typeface="Arial"/>
                <a:ea typeface="Arial"/>
                <a:cs typeface="Arial"/>
                <a:sym typeface="Arial"/>
              </a:rPr>
            </a:br>
            <a:r>
              <a:rPr b="0" i="0" lang="en" sz="10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Adaptive Median Filter </a:t>
            </a:r>
            <a:br>
              <a:rPr b="0" i="0" lang="en" sz="1800" u="none" cap="none" strike="noStrike">
                <a:solidFill>
                  <a:srgbClr val="EFEFEF"/>
                </a:solidFill>
                <a:latin typeface="Arial"/>
                <a:ea typeface="Arial"/>
                <a:cs typeface="Arial"/>
                <a:sym typeface="Arial"/>
              </a:rPr>
            </a:br>
          </a:p>
          <a:p>
            <a:pPr indent="-228600" lvl="0" marL="457200" marR="0" rtl="0" algn="l">
              <a:lnSpc>
                <a:spcPct val="100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Removes</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impulsive noise.</a:t>
            </a:r>
          </a:p>
          <a:p>
            <a:pPr indent="-63500" lvl="0" marL="0" marR="0" rtl="0" algn="l">
              <a:lnSpc>
                <a:spcPct val="115000"/>
              </a:lnSpc>
              <a:spcBef>
                <a:spcPts val="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268" name="Shape 268"/>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 - Adaptive Median Filter:</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269" name="Shape 269"/>
          <p:cNvPicPr preferRelativeResize="0"/>
          <p:nvPr/>
        </p:nvPicPr>
        <p:blipFill rotWithShape="1">
          <a:blip r:embed="rId3">
            <a:alphaModFix/>
          </a:blip>
          <a:srcRect b="0" l="0" r="0" t="0"/>
          <a:stretch/>
        </p:blipFill>
        <p:spPr>
          <a:xfrm>
            <a:off x="311700" y="679050"/>
            <a:ext cx="3655250" cy="3779350"/>
          </a:xfrm>
          <a:prstGeom prst="rect">
            <a:avLst/>
          </a:prstGeom>
          <a:noFill/>
          <a:ln>
            <a:noFill/>
          </a:ln>
        </p:spPr>
      </p:pic>
      <p:sp>
        <p:nvSpPr>
          <p:cNvPr id="270" name="Shape 270"/>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R.-Y. Huang, L.-R. Dung, C.-F. Chu, and Y.-Y. Wu. Noise removal and contrast enhancement  for x-ray images. Journal of Biomedical Engineering and Medical Imaging, 3(1):56-67, Feb. 2016.</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271" name="Shape 271"/>
          <p:cNvCxnSpPr/>
          <p:nvPr/>
        </p:nvCxnSpPr>
        <p:spPr>
          <a:xfrm flipH="1" rot="10800000">
            <a:off x="337325" y="4676500"/>
            <a:ext cx="7698600" cy="2400"/>
          </a:xfrm>
          <a:prstGeom prst="straightConnector1">
            <a:avLst/>
          </a:prstGeom>
          <a:noFill/>
          <a:ln cap="flat" cmpd="sng" w="9525">
            <a:solidFill>
              <a:srgbClr val="FFFFFF"/>
            </a:solidFill>
            <a:prstDash val="solid"/>
            <a:round/>
            <a:headEnd len="med" w="med" type="none"/>
            <a:tailEnd len="med" w="med" type="none"/>
          </a:ln>
        </p:spPr>
      </p:cxnSp>
      <p:sp>
        <p:nvSpPr>
          <p:cNvPr id="272" name="Shape 272"/>
          <p:cNvSpPr txBox="1"/>
          <p:nvPr/>
        </p:nvSpPr>
        <p:spPr>
          <a:xfrm>
            <a:off x="4181025" y="679050"/>
            <a:ext cx="4356300" cy="1685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800" u="none" cap="none" strike="noStrike">
                <a:solidFill>
                  <a:srgbClr val="EFEFEF"/>
                </a:solidFill>
                <a:latin typeface="Arial"/>
                <a:ea typeface="Arial"/>
                <a:cs typeface="Arial"/>
                <a:sym typeface="Arial"/>
              </a:rPr>
              <a:t>Original Image </a:t>
            </a:r>
            <a:br>
              <a:rPr b="0" i="0" lang="en" sz="1800" u="none" cap="none" strike="noStrike">
                <a:solidFill>
                  <a:srgbClr val="EFEFEF"/>
                </a:solidFill>
                <a:latin typeface="Arial"/>
                <a:ea typeface="Arial"/>
                <a:cs typeface="Arial"/>
                <a:sym typeface="Arial"/>
              </a:rPr>
            </a:br>
          </a:p>
        </p:txBody>
      </p:sp>
      <p:pic>
        <p:nvPicPr>
          <p:cNvPr id="273" name="Shape 273"/>
          <p:cNvPicPr preferRelativeResize="0"/>
          <p:nvPr/>
        </p:nvPicPr>
        <p:blipFill rotWithShape="1">
          <a:blip r:embed="rId4">
            <a:alphaModFix/>
          </a:blip>
          <a:srcRect b="22005" l="38173" r="36808" t="34982"/>
          <a:stretch/>
        </p:blipFill>
        <p:spPr>
          <a:xfrm>
            <a:off x="7013325" y="765625"/>
            <a:ext cx="1524000" cy="1390650"/>
          </a:xfrm>
          <a:prstGeom prst="rect">
            <a:avLst/>
          </a:prstGeom>
          <a:noFill/>
          <a:ln>
            <a:noFill/>
          </a:ln>
        </p:spPr>
      </p:pic>
      <p:pic>
        <p:nvPicPr>
          <p:cNvPr id="274" name="Shape 274"/>
          <p:cNvPicPr preferRelativeResize="0"/>
          <p:nvPr/>
        </p:nvPicPr>
        <p:blipFill rotWithShape="1">
          <a:blip r:embed="rId5">
            <a:alphaModFix/>
          </a:blip>
          <a:srcRect b="22339" l="38000" r="37136" t="35751"/>
          <a:stretch/>
        </p:blipFill>
        <p:spPr>
          <a:xfrm>
            <a:off x="6994275" y="2667000"/>
            <a:ext cx="1562100" cy="139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4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8" name="Shape 278"/>
        <p:cNvGrpSpPr/>
        <p:nvPr/>
      </p:nvGrpSpPr>
      <p:grpSpPr>
        <a:xfrm>
          <a:off x="0" y="0"/>
          <a:ext cx="0" cy="0"/>
          <a:chOff x="0" y="0"/>
          <a:chExt cx="0" cy="0"/>
        </a:xfrm>
      </p:grpSpPr>
      <p:sp>
        <p:nvSpPr>
          <p:cNvPr id="279" name="Shape 279"/>
          <p:cNvSpPr txBox="1"/>
          <p:nvPr>
            <p:ph idx="1" type="body"/>
          </p:nvPr>
        </p:nvSpPr>
        <p:spPr>
          <a:xfrm>
            <a:off x="3966950" y="765625"/>
            <a:ext cx="51771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r>
              <a:rPr b="0" i="0" lang="en" sz="1200" u="none" cap="none" strike="noStrike">
                <a:solidFill>
                  <a:srgbClr val="EFEFEF"/>
                </a:solidFill>
                <a:latin typeface="Arial"/>
                <a:ea typeface="Arial"/>
                <a:cs typeface="Arial"/>
                <a:sym typeface="Arial"/>
              </a:rPr>
              <a:t>	</a:t>
            </a:r>
          </a:p>
          <a:p>
            <a:pPr indent="-63500" lvl="0" marL="0" marR="0" rtl="0" algn="l">
              <a:lnSpc>
                <a:spcPct val="100000"/>
              </a:lnSpc>
              <a:spcBef>
                <a:spcPts val="1600"/>
              </a:spcBef>
              <a:spcAft>
                <a:spcPts val="0"/>
              </a:spcAft>
              <a:buClr>
                <a:schemeClr val="lt2"/>
              </a:buClr>
              <a:buSzPts val="1000"/>
              <a:buFont typeface="Arial"/>
              <a:buNone/>
            </a:pPr>
            <a:br>
              <a:rPr b="0" i="0" lang="en" sz="1000" u="none" cap="none" strike="noStrike">
                <a:solidFill>
                  <a:srgbClr val="EFEFEF"/>
                </a:solidFill>
                <a:latin typeface="Arial"/>
                <a:ea typeface="Arial"/>
                <a:cs typeface="Arial"/>
                <a:sym typeface="Arial"/>
              </a:rPr>
            </a:br>
            <a:r>
              <a:rPr b="0" i="0" lang="en" sz="10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Bilateral Filter</a:t>
            </a:r>
          </a:p>
          <a:p>
            <a:pPr indent="-114300" lvl="0" marL="0" marR="0" rtl="0" algn="l">
              <a:lnSpc>
                <a:spcPct val="100000"/>
              </a:lnSpc>
              <a:spcBef>
                <a:spcPts val="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228600" lvl="0" marL="457200" marR="0" rtl="0" algn="l">
              <a:lnSpc>
                <a:spcPct val="100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Handles gaussian noise </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while preserving the </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edges in the image.</a:t>
            </a:r>
          </a:p>
          <a:p>
            <a:pPr indent="-63500" lvl="0" marL="0" marR="0" rtl="0" algn="l">
              <a:lnSpc>
                <a:spcPct val="115000"/>
              </a:lnSpc>
              <a:spcBef>
                <a:spcPts val="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280" name="Shape 280"/>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 - Bilateral Filter:</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281" name="Shape 281"/>
          <p:cNvPicPr preferRelativeResize="0"/>
          <p:nvPr/>
        </p:nvPicPr>
        <p:blipFill rotWithShape="1">
          <a:blip r:embed="rId3">
            <a:alphaModFix/>
          </a:blip>
          <a:srcRect b="0" l="0" r="0" t="0"/>
          <a:stretch/>
        </p:blipFill>
        <p:spPr>
          <a:xfrm>
            <a:off x="311700" y="679050"/>
            <a:ext cx="3655250" cy="3779350"/>
          </a:xfrm>
          <a:prstGeom prst="rect">
            <a:avLst/>
          </a:prstGeom>
          <a:noFill/>
          <a:ln>
            <a:noFill/>
          </a:ln>
        </p:spPr>
      </p:pic>
      <p:sp>
        <p:nvSpPr>
          <p:cNvPr id="282" name="Shape 282"/>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R.-Y. Huang, L.-R. Dung, C.-F. Chu, and Y.-Y. Wu. Noise removal and contrast enhancement  for x-ray images. Journal of Biomedical Engineering and Medical Imaging, 3(1):56-67, Feb. 2016.</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283" name="Shape 283"/>
          <p:cNvCxnSpPr/>
          <p:nvPr/>
        </p:nvCxnSpPr>
        <p:spPr>
          <a:xfrm flipH="1" rot="10800000">
            <a:off x="337325" y="4676500"/>
            <a:ext cx="7698600" cy="2400"/>
          </a:xfrm>
          <a:prstGeom prst="straightConnector1">
            <a:avLst/>
          </a:prstGeom>
          <a:noFill/>
          <a:ln cap="flat" cmpd="sng" w="9525">
            <a:solidFill>
              <a:srgbClr val="FFFFFF"/>
            </a:solidFill>
            <a:prstDash val="solid"/>
            <a:round/>
            <a:headEnd len="med" w="med" type="none"/>
            <a:tailEnd len="med" w="med" type="none"/>
          </a:ln>
        </p:spPr>
      </p:cxnSp>
      <p:sp>
        <p:nvSpPr>
          <p:cNvPr id="284" name="Shape 284"/>
          <p:cNvSpPr txBox="1"/>
          <p:nvPr/>
        </p:nvSpPr>
        <p:spPr>
          <a:xfrm>
            <a:off x="4181025" y="679050"/>
            <a:ext cx="4356300" cy="1685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800" u="none" cap="none" strike="noStrike">
                <a:solidFill>
                  <a:srgbClr val="EFEFEF"/>
                </a:solidFill>
                <a:latin typeface="Arial"/>
                <a:ea typeface="Arial"/>
                <a:cs typeface="Arial"/>
                <a:sym typeface="Arial"/>
              </a:rPr>
              <a:t>Original Image </a:t>
            </a:r>
            <a:br>
              <a:rPr b="0" i="0" lang="en" sz="1800" u="none" cap="none" strike="noStrike">
                <a:solidFill>
                  <a:srgbClr val="EFEFEF"/>
                </a:solidFill>
                <a:latin typeface="Arial"/>
                <a:ea typeface="Arial"/>
                <a:cs typeface="Arial"/>
                <a:sym typeface="Arial"/>
              </a:rPr>
            </a:br>
          </a:p>
        </p:txBody>
      </p:sp>
      <p:pic>
        <p:nvPicPr>
          <p:cNvPr id="285" name="Shape 285"/>
          <p:cNvPicPr preferRelativeResize="0"/>
          <p:nvPr/>
        </p:nvPicPr>
        <p:blipFill rotWithShape="1">
          <a:blip r:embed="rId4">
            <a:alphaModFix/>
          </a:blip>
          <a:srcRect b="22005" l="38173" r="36808" t="34982"/>
          <a:stretch/>
        </p:blipFill>
        <p:spPr>
          <a:xfrm>
            <a:off x="7013325" y="765625"/>
            <a:ext cx="1524000" cy="1390650"/>
          </a:xfrm>
          <a:prstGeom prst="rect">
            <a:avLst/>
          </a:prstGeom>
          <a:noFill/>
          <a:ln>
            <a:noFill/>
          </a:ln>
        </p:spPr>
      </p:pic>
      <p:pic>
        <p:nvPicPr>
          <p:cNvPr id="286" name="Shape 286"/>
          <p:cNvPicPr preferRelativeResize="0"/>
          <p:nvPr/>
        </p:nvPicPr>
        <p:blipFill rotWithShape="1">
          <a:blip r:embed="rId5">
            <a:alphaModFix/>
          </a:blip>
          <a:srcRect b="20866" l="37686" r="37137" t="35751"/>
          <a:stretch/>
        </p:blipFill>
        <p:spPr>
          <a:xfrm>
            <a:off x="7008562" y="2634200"/>
            <a:ext cx="1533525" cy="1400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4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0" name="Shape 290"/>
        <p:cNvGrpSpPr/>
        <p:nvPr/>
      </p:nvGrpSpPr>
      <p:grpSpPr>
        <a:xfrm>
          <a:off x="0" y="0"/>
          <a:ext cx="0" cy="0"/>
          <a:chOff x="0" y="0"/>
          <a:chExt cx="0" cy="0"/>
        </a:xfrm>
      </p:grpSpPr>
      <p:sp>
        <p:nvSpPr>
          <p:cNvPr id="291" name="Shape 291"/>
          <p:cNvSpPr txBox="1"/>
          <p:nvPr>
            <p:ph idx="1" type="body"/>
          </p:nvPr>
        </p:nvSpPr>
        <p:spPr>
          <a:xfrm>
            <a:off x="3966950" y="765625"/>
            <a:ext cx="51771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r>
              <a:rPr b="0" i="0" lang="en" sz="1200" u="none" cap="none" strike="noStrike">
                <a:solidFill>
                  <a:srgbClr val="EFEFEF"/>
                </a:solidFill>
                <a:latin typeface="Arial"/>
                <a:ea typeface="Arial"/>
                <a:cs typeface="Arial"/>
                <a:sym typeface="Arial"/>
              </a:rPr>
              <a:t>	</a:t>
            </a:r>
          </a:p>
          <a:p>
            <a:pPr indent="-63500" lvl="0" marL="0" marR="0" rtl="0" algn="l">
              <a:lnSpc>
                <a:spcPct val="100000"/>
              </a:lnSpc>
              <a:spcBef>
                <a:spcPts val="1600"/>
              </a:spcBef>
              <a:spcAft>
                <a:spcPts val="0"/>
              </a:spcAft>
              <a:buClr>
                <a:schemeClr val="lt2"/>
              </a:buClr>
              <a:buSzPts val="1000"/>
              <a:buFont typeface="Arial"/>
              <a:buNone/>
            </a:pPr>
            <a:br>
              <a:rPr b="0" i="0" lang="en" sz="1000" u="none" cap="none" strike="noStrike">
                <a:solidFill>
                  <a:srgbClr val="EFEFEF"/>
                </a:solidFill>
                <a:latin typeface="Arial"/>
                <a:ea typeface="Arial"/>
                <a:cs typeface="Arial"/>
                <a:sym typeface="Arial"/>
              </a:rPr>
            </a:br>
            <a:r>
              <a:rPr b="0" i="0" lang="en" sz="10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Top-hat transform &amp;</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Bottom-hat transform </a:t>
            </a:r>
          </a:p>
          <a:p>
            <a:pPr indent="-114300" lvl="0" marL="0" marR="0" rtl="0" algn="l">
              <a:lnSpc>
                <a:spcPct val="100000"/>
              </a:lnSpc>
              <a:spcBef>
                <a:spcPts val="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228600" lvl="0" marL="457200" marR="0" rtl="0" algn="l">
              <a:lnSpc>
                <a:spcPct val="100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Enhances Contrast</a:t>
            </a:r>
          </a:p>
          <a:p>
            <a:pPr indent="-63500" lvl="0" marL="0" marR="0" rtl="0" algn="l">
              <a:lnSpc>
                <a:spcPct val="115000"/>
              </a:lnSpc>
              <a:spcBef>
                <a:spcPts val="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292" name="Shape 292"/>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 - Mathematical Morphology:</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293" name="Shape 293"/>
          <p:cNvPicPr preferRelativeResize="0"/>
          <p:nvPr/>
        </p:nvPicPr>
        <p:blipFill rotWithShape="1">
          <a:blip r:embed="rId3">
            <a:alphaModFix/>
          </a:blip>
          <a:srcRect b="0" l="0" r="0" t="0"/>
          <a:stretch/>
        </p:blipFill>
        <p:spPr>
          <a:xfrm>
            <a:off x="311700" y="679050"/>
            <a:ext cx="3655250" cy="3779350"/>
          </a:xfrm>
          <a:prstGeom prst="rect">
            <a:avLst/>
          </a:prstGeom>
          <a:noFill/>
          <a:ln>
            <a:noFill/>
          </a:ln>
        </p:spPr>
      </p:pic>
      <p:sp>
        <p:nvSpPr>
          <p:cNvPr id="294" name="Shape 294"/>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R.-Y. Huang, L.-R. Dung, C.-F. Chu, and Y.-Y. Wu. Noise removal and contrast enhancement  for x-ray images. Journal of Biomedical Engineering and Medical Imaging, 3(1):56-67, Feb. 2016.</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295" name="Shape 295"/>
          <p:cNvCxnSpPr/>
          <p:nvPr/>
        </p:nvCxnSpPr>
        <p:spPr>
          <a:xfrm flipH="1" rot="10800000">
            <a:off x="337325" y="4676500"/>
            <a:ext cx="7698600" cy="2400"/>
          </a:xfrm>
          <a:prstGeom prst="straightConnector1">
            <a:avLst/>
          </a:prstGeom>
          <a:noFill/>
          <a:ln cap="flat" cmpd="sng" w="9525">
            <a:solidFill>
              <a:srgbClr val="FFFFFF"/>
            </a:solidFill>
            <a:prstDash val="solid"/>
            <a:round/>
            <a:headEnd len="med" w="med" type="none"/>
            <a:tailEnd len="med" w="med" type="none"/>
          </a:ln>
        </p:spPr>
      </p:cxnSp>
      <p:sp>
        <p:nvSpPr>
          <p:cNvPr id="296" name="Shape 296"/>
          <p:cNvSpPr txBox="1"/>
          <p:nvPr/>
        </p:nvSpPr>
        <p:spPr>
          <a:xfrm>
            <a:off x="4181025" y="679050"/>
            <a:ext cx="4356300" cy="1685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800" u="none" cap="none" strike="noStrike">
                <a:solidFill>
                  <a:srgbClr val="EFEFEF"/>
                </a:solidFill>
                <a:latin typeface="Arial"/>
                <a:ea typeface="Arial"/>
                <a:cs typeface="Arial"/>
                <a:sym typeface="Arial"/>
              </a:rPr>
              <a:t>Original Image </a:t>
            </a:r>
            <a:br>
              <a:rPr b="0" i="0" lang="en" sz="1800" u="none" cap="none" strike="noStrike">
                <a:solidFill>
                  <a:srgbClr val="EFEFEF"/>
                </a:solidFill>
                <a:latin typeface="Arial"/>
                <a:ea typeface="Arial"/>
                <a:cs typeface="Arial"/>
                <a:sym typeface="Arial"/>
              </a:rPr>
            </a:br>
          </a:p>
        </p:txBody>
      </p:sp>
      <p:pic>
        <p:nvPicPr>
          <p:cNvPr id="297" name="Shape 297"/>
          <p:cNvPicPr preferRelativeResize="0"/>
          <p:nvPr/>
        </p:nvPicPr>
        <p:blipFill rotWithShape="1">
          <a:blip r:embed="rId4">
            <a:alphaModFix/>
          </a:blip>
          <a:srcRect b="22005" l="38173" r="36808" t="34982"/>
          <a:stretch/>
        </p:blipFill>
        <p:spPr>
          <a:xfrm>
            <a:off x="7013325" y="765625"/>
            <a:ext cx="1524000" cy="1390650"/>
          </a:xfrm>
          <a:prstGeom prst="rect">
            <a:avLst/>
          </a:prstGeom>
          <a:noFill/>
          <a:ln>
            <a:noFill/>
          </a:ln>
        </p:spPr>
      </p:pic>
      <p:pic>
        <p:nvPicPr>
          <p:cNvPr id="298" name="Shape 298"/>
          <p:cNvPicPr preferRelativeResize="0"/>
          <p:nvPr/>
        </p:nvPicPr>
        <p:blipFill rotWithShape="1">
          <a:blip r:embed="rId5">
            <a:alphaModFix/>
          </a:blip>
          <a:srcRect b="20152" l="37532" r="36291" t="35458"/>
          <a:stretch/>
        </p:blipFill>
        <p:spPr>
          <a:xfrm>
            <a:off x="7003800" y="2667000"/>
            <a:ext cx="1543050" cy="139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4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2" name="Shape 302"/>
        <p:cNvGrpSpPr/>
        <p:nvPr/>
      </p:nvGrpSpPr>
      <p:grpSpPr>
        <a:xfrm>
          <a:off x="0" y="0"/>
          <a:ext cx="0" cy="0"/>
          <a:chOff x="0" y="0"/>
          <a:chExt cx="0" cy="0"/>
        </a:xfrm>
      </p:grpSpPr>
      <p:sp>
        <p:nvSpPr>
          <p:cNvPr id="303" name="Shape 303"/>
          <p:cNvSpPr txBox="1"/>
          <p:nvPr>
            <p:ph idx="1" type="body"/>
          </p:nvPr>
        </p:nvSpPr>
        <p:spPr>
          <a:xfrm>
            <a:off x="3966950" y="765625"/>
            <a:ext cx="51771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r>
              <a:rPr b="0" i="0" lang="en" sz="1200" u="none" cap="none" strike="noStrike">
                <a:solidFill>
                  <a:srgbClr val="EFEFEF"/>
                </a:solidFill>
                <a:latin typeface="Arial"/>
                <a:ea typeface="Arial"/>
                <a:cs typeface="Arial"/>
                <a:sym typeface="Arial"/>
              </a:rPr>
              <a:t>	</a:t>
            </a:r>
            <a:br>
              <a:rPr b="0" i="0" lang="en" sz="10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Contrast Limited Adaptive Histogram Equalization  </a:t>
            </a:r>
          </a:p>
          <a:p>
            <a:pPr indent="-114300" lvl="0" marL="0" marR="0" rtl="0" algn="l">
              <a:lnSpc>
                <a:spcPct val="100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228600" lvl="0" marL="457200" marR="0" rtl="0" algn="l">
              <a:lnSpc>
                <a:spcPct val="100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Enhances Contrast</a:t>
            </a:r>
          </a:p>
          <a:p>
            <a:pPr indent="-63500" lvl="0" marL="0" marR="0" rtl="0" algn="l">
              <a:lnSpc>
                <a:spcPct val="115000"/>
              </a:lnSpc>
              <a:spcBef>
                <a:spcPts val="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304" name="Shape 304"/>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 - CLAHE:</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305" name="Shape 305"/>
          <p:cNvPicPr preferRelativeResize="0"/>
          <p:nvPr/>
        </p:nvPicPr>
        <p:blipFill rotWithShape="1">
          <a:blip r:embed="rId3">
            <a:alphaModFix/>
          </a:blip>
          <a:srcRect b="0" l="0" r="0" t="0"/>
          <a:stretch/>
        </p:blipFill>
        <p:spPr>
          <a:xfrm>
            <a:off x="311700" y="679050"/>
            <a:ext cx="3655250" cy="3779350"/>
          </a:xfrm>
          <a:prstGeom prst="rect">
            <a:avLst/>
          </a:prstGeom>
          <a:noFill/>
          <a:ln>
            <a:noFill/>
          </a:ln>
        </p:spPr>
      </p:pic>
      <p:sp>
        <p:nvSpPr>
          <p:cNvPr id="306" name="Shape 306"/>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R.-Y. Huang, L.-R. Dung, C.-F. Chu, and Y.-Y. Wu. Noise removal and contrast enhancement  for x-ray images. Journal of Biomedical Engineering and Medical Imaging, 3(1):56-67, Feb. 2016.</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307" name="Shape 307"/>
          <p:cNvCxnSpPr/>
          <p:nvPr/>
        </p:nvCxnSpPr>
        <p:spPr>
          <a:xfrm flipH="1" rot="10800000">
            <a:off x="337325" y="4676500"/>
            <a:ext cx="7698600" cy="2400"/>
          </a:xfrm>
          <a:prstGeom prst="straightConnector1">
            <a:avLst/>
          </a:prstGeom>
          <a:noFill/>
          <a:ln cap="flat" cmpd="sng" w="9525">
            <a:solidFill>
              <a:srgbClr val="FFFFFF"/>
            </a:solidFill>
            <a:prstDash val="solid"/>
            <a:round/>
            <a:headEnd len="med" w="med" type="none"/>
            <a:tailEnd len="med" w="med" type="none"/>
          </a:ln>
        </p:spPr>
      </p:cxnSp>
      <p:sp>
        <p:nvSpPr>
          <p:cNvPr id="308" name="Shape 308"/>
          <p:cNvSpPr txBox="1"/>
          <p:nvPr/>
        </p:nvSpPr>
        <p:spPr>
          <a:xfrm>
            <a:off x="4181025" y="679050"/>
            <a:ext cx="4356300" cy="1685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r>
              <a:rPr b="0" i="0" lang="en" sz="1800" u="none" cap="none" strike="noStrike">
                <a:solidFill>
                  <a:srgbClr val="EFEFEF"/>
                </a:solidFill>
                <a:latin typeface="Arial"/>
                <a:ea typeface="Arial"/>
                <a:cs typeface="Arial"/>
                <a:sym typeface="Arial"/>
              </a:rPr>
              <a:t>Original Image </a:t>
            </a:r>
            <a:br>
              <a:rPr b="0" i="0" lang="en" sz="1800" u="none" cap="none" strike="noStrike">
                <a:solidFill>
                  <a:srgbClr val="EFEFEF"/>
                </a:solidFill>
                <a:latin typeface="Arial"/>
                <a:ea typeface="Arial"/>
                <a:cs typeface="Arial"/>
                <a:sym typeface="Arial"/>
              </a:rPr>
            </a:br>
          </a:p>
        </p:txBody>
      </p:sp>
      <p:pic>
        <p:nvPicPr>
          <p:cNvPr id="309" name="Shape 309"/>
          <p:cNvPicPr preferRelativeResize="0"/>
          <p:nvPr/>
        </p:nvPicPr>
        <p:blipFill rotWithShape="1">
          <a:blip r:embed="rId4">
            <a:alphaModFix/>
          </a:blip>
          <a:srcRect b="22005" l="38173" r="36808" t="34982"/>
          <a:stretch/>
        </p:blipFill>
        <p:spPr>
          <a:xfrm>
            <a:off x="7013325" y="765625"/>
            <a:ext cx="1524000" cy="1390650"/>
          </a:xfrm>
          <a:prstGeom prst="rect">
            <a:avLst/>
          </a:prstGeom>
          <a:noFill/>
          <a:ln>
            <a:noFill/>
          </a:ln>
        </p:spPr>
      </p:pic>
      <p:pic>
        <p:nvPicPr>
          <p:cNvPr id="310" name="Shape 310"/>
          <p:cNvPicPr preferRelativeResize="0"/>
          <p:nvPr/>
        </p:nvPicPr>
        <p:blipFill rotWithShape="1">
          <a:blip r:embed="rId5">
            <a:alphaModFix/>
          </a:blip>
          <a:srcRect b="21435" l="38188" r="36180" t="35810"/>
          <a:stretch/>
        </p:blipFill>
        <p:spPr>
          <a:xfrm>
            <a:off x="6975225" y="2830062"/>
            <a:ext cx="1562100" cy="138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4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4" name="Shape 314"/>
        <p:cNvGrpSpPr/>
        <p:nvPr/>
      </p:nvGrpSpPr>
      <p:grpSpPr>
        <a:xfrm>
          <a:off x="0" y="0"/>
          <a:ext cx="0" cy="0"/>
          <a:chOff x="0" y="0"/>
          <a:chExt cx="0" cy="0"/>
        </a:xfrm>
      </p:grpSpPr>
      <p:sp>
        <p:nvSpPr>
          <p:cNvPr id="315" name="Shape 315"/>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Initial Estimate:</a:t>
            </a:r>
          </a:p>
        </p:txBody>
      </p:sp>
      <p:sp>
        <p:nvSpPr>
          <p:cNvPr id="316" name="Shape 316"/>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101600" lvl="0" marL="2743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317" name="Shape 317"/>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318" name="Shape 318"/>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319" name="Shape 319"/>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320" name="Shape 320"/>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321" name="Shape 321"/>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322" name="Shape 322"/>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Shape 323"/>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324" name="Shape 324"/>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Shape 325"/>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326" name="Shape 326"/>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327" name="Shape 327"/>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328" name="Shape 328"/>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329" name="Shape 329"/>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330" name="Shape 330"/>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331" name="Shape 331"/>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Shape 332"/>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Shape 333"/>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334" name="Shape 334"/>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335" name="Shape 335"/>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336" name="Shape 336"/>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337" name="Shape 337"/>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338" name="Shape 338"/>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339" name="Shape 339"/>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340" name="Shape 340"/>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 name="Shape 341"/>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342" name="Shape 342"/>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343" name="Shape 343"/>
          <p:cNvSpPr/>
          <p:nvPr/>
        </p:nvSpPr>
        <p:spPr>
          <a:xfrm>
            <a:off x="6743400" y="2390650"/>
            <a:ext cx="2038500" cy="4986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idx="1" type="body"/>
          </p:nvPr>
        </p:nvSpPr>
        <p:spPr>
          <a:xfrm>
            <a:off x="81075" y="679050"/>
            <a:ext cx="8751300" cy="4386300"/>
          </a:xfrm>
          <a:prstGeom prst="rect">
            <a:avLst/>
          </a:prstGeom>
          <a:noFill/>
          <a:ln>
            <a:noFill/>
          </a:ln>
        </p:spPr>
        <p:txBody>
          <a:bodyPr anchorCtr="0" anchor="t" bIns="91425" lIns="91425" rIns="91425" wrap="square" tIns="91425">
            <a:noAutofit/>
          </a:bodyPr>
          <a:lstStyle/>
          <a:p>
            <a:pPr indent="-114300" lvl="0" marL="274320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Finding Initial Estimate						</a:t>
            </a:r>
            <a:r>
              <a:rPr b="1" i="0" lang="en" sz="1800" u="sng"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1" i="0" lang="en" sz="1800" u="sng" cap="none" strike="noStrike">
                <a:solidFill>
                  <a:srgbClr val="EFEFEF"/>
                </a:solidFill>
                <a:latin typeface="Arial"/>
                <a:ea typeface="Arial"/>
                <a:cs typeface="Arial"/>
                <a:sym typeface="Arial"/>
              </a:rPr>
              <a:t>			</a:t>
            </a:r>
            <a:br>
              <a:rPr b="1" i="0" lang="en" sz="1800" u="sng" cap="none" strike="noStrike">
                <a:solidFill>
                  <a:srgbClr val="EFEFEF"/>
                </a:solidFill>
                <a:latin typeface="Arial"/>
                <a:ea typeface="Arial"/>
                <a:cs typeface="Arial"/>
                <a:sym typeface="Arial"/>
              </a:rPr>
            </a:br>
            <a:r>
              <a:rPr b="1" i="0" lang="en" sz="1800" u="sng" cap="none" strike="noStrike">
                <a:solidFill>
                  <a:srgbClr val="EFEFEF"/>
                </a:solidFill>
                <a:latin typeface="Arial"/>
                <a:ea typeface="Arial"/>
                <a:cs typeface="Arial"/>
                <a:sym typeface="Arial"/>
              </a:rPr>
              <a:t>			</a:t>
            </a:r>
            <a:r>
              <a:rPr b="1" i="0" lang="en" sz="18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Appearance Model		   Search Region  		Jaw split</a:t>
            </a:r>
          </a:p>
        </p:txBody>
      </p:sp>
      <p:sp>
        <p:nvSpPr>
          <p:cNvPr id="349" name="Shape 349"/>
          <p:cNvSpPr txBox="1"/>
          <p:nvPr>
            <p:ph type="title"/>
          </p:nvPr>
        </p:nvSpPr>
        <p:spPr>
          <a:xfrm>
            <a:off x="311700"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Initial Estimate:</a:t>
            </a:r>
          </a:p>
        </p:txBody>
      </p:sp>
      <p:pic>
        <p:nvPicPr>
          <p:cNvPr id="350" name="Shape 350"/>
          <p:cNvPicPr preferRelativeResize="0"/>
          <p:nvPr/>
        </p:nvPicPr>
        <p:blipFill rotWithShape="1">
          <a:blip r:embed="rId3">
            <a:alphaModFix/>
          </a:blip>
          <a:srcRect b="0" l="0" r="0" t="0"/>
          <a:stretch/>
        </p:blipFill>
        <p:spPr>
          <a:xfrm>
            <a:off x="3479625" y="2128325"/>
            <a:ext cx="4581750" cy="1290374"/>
          </a:xfrm>
          <a:prstGeom prst="rect">
            <a:avLst/>
          </a:prstGeom>
          <a:noFill/>
          <a:ln>
            <a:noFill/>
          </a:ln>
        </p:spPr>
      </p:pic>
      <p:pic>
        <p:nvPicPr>
          <p:cNvPr id="351" name="Shape 351"/>
          <p:cNvPicPr preferRelativeResize="0"/>
          <p:nvPr/>
        </p:nvPicPr>
        <p:blipFill rotWithShape="1">
          <a:blip r:embed="rId3">
            <a:alphaModFix/>
          </a:blip>
          <a:srcRect b="0" l="0" r="0" t="0"/>
          <a:stretch/>
        </p:blipFill>
        <p:spPr>
          <a:xfrm>
            <a:off x="3479625" y="3683350"/>
            <a:ext cx="4581750" cy="1290374"/>
          </a:xfrm>
          <a:prstGeom prst="rect">
            <a:avLst/>
          </a:prstGeom>
          <a:noFill/>
          <a:ln>
            <a:noFill/>
          </a:ln>
        </p:spPr>
      </p:pic>
      <p:cxnSp>
        <p:nvCxnSpPr>
          <p:cNvPr id="352" name="Shape 352"/>
          <p:cNvCxnSpPr/>
          <p:nvPr/>
        </p:nvCxnSpPr>
        <p:spPr>
          <a:xfrm flipH="1">
            <a:off x="2886325" y="1127175"/>
            <a:ext cx="606900" cy="323700"/>
          </a:xfrm>
          <a:prstGeom prst="straightConnector1">
            <a:avLst/>
          </a:prstGeom>
          <a:noFill/>
          <a:ln cap="flat" cmpd="sng" w="19050">
            <a:solidFill>
              <a:srgbClr val="EFEFEF"/>
            </a:solidFill>
            <a:prstDash val="solid"/>
            <a:round/>
            <a:headEnd len="med" w="med" type="none"/>
            <a:tailEnd len="lg" w="lg" type="triangle"/>
          </a:ln>
        </p:spPr>
      </p:cxnSp>
      <p:cxnSp>
        <p:nvCxnSpPr>
          <p:cNvPr id="353" name="Shape 353"/>
          <p:cNvCxnSpPr/>
          <p:nvPr/>
        </p:nvCxnSpPr>
        <p:spPr>
          <a:xfrm>
            <a:off x="4535750" y="1127175"/>
            <a:ext cx="616200" cy="323700"/>
          </a:xfrm>
          <a:prstGeom prst="straightConnector1">
            <a:avLst/>
          </a:prstGeom>
          <a:noFill/>
          <a:ln cap="flat" cmpd="sng" w="19050">
            <a:solidFill>
              <a:srgbClr val="EFEFEF"/>
            </a:solidFill>
            <a:prstDash val="solid"/>
            <a:round/>
            <a:headEnd len="med" w="med" type="none"/>
            <a:tailEnd len="lg" w="lg" type="triangle"/>
          </a:ln>
        </p:spPr>
      </p:cxnSp>
      <p:cxnSp>
        <p:nvCxnSpPr>
          <p:cNvPr id="354" name="Shape 354"/>
          <p:cNvCxnSpPr/>
          <p:nvPr/>
        </p:nvCxnSpPr>
        <p:spPr>
          <a:xfrm flipH="1">
            <a:off x="6078700" y="1747575"/>
            <a:ext cx="836100" cy="13500"/>
          </a:xfrm>
          <a:prstGeom prst="straightConnector1">
            <a:avLst/>
          </a:prstGeom>
          <a:noFill/>
          <a:ln cap="flat" cmpd="sng" w="19050">
            <a:solidFill>
              <a:srgbClr val="EFEFEF"/>
            </a:solidFill>
            <a:prstDash val="solid"/>
            <a:round/>
            <a:headEnd len="med" w="med" type="none"/>
            <a:tailEnd len="lg" w="lg" type="triangle"/>
          </a:ln>
        </p:spPr>
      </p:cxnSp>
      <p:sp>
        <p:nvSpPr>
          <p:cNvPr id="355" name="Shape 355"/>
          <p:cNvSpPr txBox="1"/>
          <p:nvPr/>
        </p:nvSpPr>
        <p:spPr>
          <a:xfrm>
            <a:off x="1052125" y="2564412"/>
            <a:ext cx="2184900" cy="418200"/>
          </a:xfrm>
          <a:prstGeom prst="rect">
            <a:avLst/>
          </a:prstGeom>
          <a:noFill/>
          <a:ln>
            <a:noFill/>
          </a:ln>
        </p:spPr>
        <p:txBody>
          <a:bodyPr anchorCtr="0" anchor="t" bIns="91425" lIns="91425" rIns="91425" wrap="square" tIns="91425">
            <a:noAutofit/>
          </a:bodyPr>
          <a:lstStyle/>
          <a:p>
            <a:pPr indent="342900" lvl="0" marL="0" marR="0" rtl="0" algn="l">
              <a:lnSpc>
                <a:spcPct val="100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Upper Incisors</a:t>
            </a:r>
          </a:p>
        </p:txBody>
      </p:sp>
      <p:sp>
        <p:nvSpPr>
          <p:cNvPr id="356" name="Shape 356"/>
          <p:cNvSpPr txBox="1"/>
          <p:nvPr/>
        </p:nvSpPr>
        <p:spPr>
          <a:xfrm>
            <a:off x="1052125" y="4096162"/>
            <a:ext cx="2184900" cy="418200"/>
          </a:xfrm>
          <a:prstGeom prst="rect">
            <a:avLst/>
          </a:prstGeom>
          <a:noFill/>
          <a:ln>
            <a:noFill/>
          </a:ln>
        </p:spPr>
        <p:txBody>
          <a:bodyPr anchorCtr="0" anchor="t" bIns="91425" lIns="91425" rIns="91425" wrap="square" tIns="91425">
            <a:noAutofit/>
          </a:bodyPr>
          <a:lstStyle/>
          <a:p>
            <a:pPr indent="342900" lvl="0" marL="0" marR="0" rtl="0" algn="l">
              <a:lnSpc>
                <a:spcPct val="100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Lower Incisors</a:t>
            </a:r>
          </a:p>
        </p:txBody>
      </p:sp>
      <p:sp>
        <p:nvSpPr>
          <p:cNvPr id="357" name="Shape 357"/>
          <p:cNvSpPr/>
          <p:nvPr/>
        </p:nvSpPr>
        <p:spPr>
          <a:xfrm>
            <a:off x="1766925" y="1585725"/>
            <a:ext cx="2009400" cy="3237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4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4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idx="1" type="body"/>
          </p:nvPr>
        </p:nvSpPr>
        <p:spPr>
          <a:xfrm>
            <a:off x="81075" y="679050"/>
            <a:ext cx="8751300" cy="4386300"/>
          </a:xfrm>
          <a:prstGeom prst="rect">
            <a:avLst/>
          </a:prstGeom>
          <a:noFill/>
          <a:ln>
            <a:noFill/>
          </a:ln>
        </p:spPr>
        <p:txBody>
          <a:bodyPr anchorCtr="0" anchor="t" bIns="91425" lIns="91425" rIns="91425" wrap="square" tIns="91425">
            <a:noAutofit/>
          </a:bodyPr>
          <a:lstStyle/>
          <a:p>
            <a:pPr indent="-114300" lvl="0" marL="274320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Finding Initial Estimate						</a:t>
            </a:r>
            <a:r>
              <a:rPr b="1" i="0" lang="en" sz="1800" u="sng"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1" i="0" lang="en" sz="1800" u="sng" cap="none" strike="noStrike">
                <a:solidFill>
                  <a:srgbClr val="EFEFEF"/>
                </a:solidFill>
                <a:latin typeface="Arial"/>
                <a:ea typeface="Arial"/>
                <a:cs typeface="Arial"/>
                <a:sym typeface="Arial"/>
              </a:rPr>
              <a:t>			</a:t>
            </a:r>
            <a:br>
              <a:rPr b="1" i="0" lang="en" sz="1800" u="sng" cap="none" strike="noStrike">
                <a:solidFill>
                  <a:srgbClr val="EFEFEF"/>
                </a:solidFill>
                <a:latin typeface="Arial"/>
                <a:ea typeface="Arial"/>
                <a:cs typeface="Arial"/>
                <a:sym typeface="Arial"/>
              </a:rPr>
            </a:br>
            <a:r>
              <a:rPr b="1" i="0" lang="en" sz="1800" u="sng" cap="none" strike="noStrike">
                <a:solidFill>
                  <a:srgbClr val="EFEFEF"/>
                </a:solidFill>
                <a:latin typeface="Arial"/>
                <a:ea typeface="Arial"/>
                <a:cs typeface="Arial"/>
                <a:sym typeface="Arial"/>
              </a:rPr>
              <a:t>			</a:t>
            </a:r>
            <a:r>
              <a:rPr b="1" i="0" lang="en" sz="18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Appearance Model		   Search Region  		Jaw split</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a:t>
            </a:r>
            <a:r>
              <a:rPr b="0" i="0" lang="en" sz="1400" u="none" cap="none" strike="noStrike">
                <a:solidFill>
                  <a:srgbClr val="EFEFEF"/>
                </a:solidFill>
                <a:latin typeface="Arial"/>
                <a:ea typeface="Arial"/>
                <a:cs typeface="Arial"/>
                <a:sym typeface="Arial"/>
              </a:rPr>
              <a:t>Width</a:t>
            </a:r>
          </a:p>
          <a:p>
            <a:pPr indent="342900" lvl="0" marL="457200" marR="0" rtl="0" algn="l">
              <a:lnSpc>
                <a:spcPct val="115000"/>
              </a:lnSpc>
              <a:spcBef>
                <a:spcPts val="1600"/>
              </a:spcBef>
              <a:spcAft>
                <a:spcPts val="0"/>
              </a:spcAft>
              <a:buClr>
                <a:schemeClr val="lt2"/>
              </a:buClr>
              <a:buSzPts val="1800"/>
              <a:buFont typeface="Arial"/>
              <a:buNone/>
            </a:pP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a:t>
            </a:r>
            <a:r>
              <a:rPr b="0" i="0" lang="en" sz="1400" u="none" cap="none" strike="noStrike">
                <a:solidFill>
                  <a:srgbClr val="EFEFEF"/>
                </a:solidFill>
                <a:latin typeface="Arial"/>
                <a:ea typeface="Arial"/>
                <a:cs typeface="Arial"/>
                <a:sym typeface="Arial"/>
              </a:rPr>
              <a:t>										       Height</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     </a:t>
            </a:r>
          </a:p>
          <a:p>
            <a:pPr indent="342900" lvl="0" marL="457200" marR="0" rtl="0" algn="l">
              <a:lnSpc>
                <a:spcPct val="115000"/>
              </a:lnSpc>
              <a:spcBef>
                <a:spcPts val="1600"/>
              </a:spcBef>
              <a:spcAft>
                <a:spcPts val="0"/>
              </a:spcAft>
              <a:buClr>
                <a:schemeClr val="lt2"/>
              </a:buClr>
              <a:buSzPts val="1800"/>
              <a:buFont typeface="Arial"/>
              <a:buNone/>
            </a:pP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a:t>
            </a:r>
            <a:r>
              <a:rPr b="0" i="0" lang="en" sz="1400" u="none" cap="none" strike="noStrike">
                <a:solidFill>
                  <a:srgbClr val="EFEFEF"/>
                </a:solidFill>
                <a:latin typeface="Arial"/>
                <a:ea typeface="Arial"/>
                <a:cs typeface="Arial"/>
                <a:sym typeface="Arial"/>
              </a:rPr>
              <a:t>						        </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								  </a:t>
            </a:r>
            <a:br>
              <a:rPr b="0" i="0" lang="en" sz="1400" u="none" cap="none" strike="noStrike">
                <a:solidFill>
                  <a:srgbClr val="EFEFEF"/>
                </a:solidFill>
                <a:latin typeface="Arial"/>
                <a:ea typeface="Arial"/>
                <a:cs typeface="Arial"/>
                <a:sym typeface="Arial"/>
              </a:rPr>
            </a:b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							    </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							       Image’s vertical axis</a:t>
            </a:r>
          </a:p>
        </p:txBody>
      </p:sp>
      <p:sp>
        <p:nvSpPr>
          <p:cNvPr id="363" name="Shape 363"/>
          <p:cNvSpPr txBox="1"/>
          <p:nvPr>
            <p:ph type="title"/>
          </p:nvPr>
        </p:nvSpPr>
        <p:spPr>
          <a:xfrm>
            <a:off x="311700"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Initial Estimate:</a:t>
            </a:r>
          </a:p>
        </p:txBody>
      </p:sp>
      <p:cxnSp>
        <p:nvCxnSpPr>
          <p:cNvPr id="364" name="Shape 364"/>
          <p:cNvCxnSpPr/>
          <p:nvPr/>
        </p:nvCxnSpPr>
        <p:spPr>
          <a:xfrm flipH="1">
            <a:off x="2886325" y="1127175"/>
            <a:ext cx="606900" cy="323700"/>
          </a:xfrm>
          <a:prstGeom prst="straightConnector1">
            <a:avLst/>
          </a:prstGeom>
          <a:noFill/>
          <a:ln cap="flat" cmpd="sng" w="19050">
            <a:solidFill>
              <a:srgbClr val="EFEFEF"/>
            </a:solidFill>
            <a:prstDash val="solid"/>
            <a:round/>
            <a:headEnd len="med" w="med" type="none"/>
            <a:tailEnd len="lg" w="lg" type="triangle"/>
          </a:ln>
        </p:spPr>
      </p:cxnSp>
      <p:cxnSp>
        <p:nvCxnSpPr>
          <p:cNvPr id="365" name="Shape 365"/>
          <p:cNvCxnSpPr/>
          <p:nvPr/>
        </p:nvCxnSpPr>
        <p:spPr>
          <a:xfrm>
            <a:off x="4535750" y="1127175"/>
            <a:ext cx="616200" cy="323700"/>
          </a:xfrm>
          <a:prstGeom prst="straightConnector1">
            <a:avLst/>
          </a:prstGeom>
          <a:noFill/>
          <a:ln cap="flat" cmpd="sng" w="19050">
            <a:solidFill>
              <a:srgbClr val="EFEFEF"/>
            </a:solidFill>
            <a:prstDash val="solid"/>
            <a:round/>
            <a:headEnd len="med" w="med" type="none"/>
            <a:tailEnd len="lg" w="lg" type="triangle"/>
          </a:ln>
        </p:spPr>
      </p:cxnSp>
      <p:cxnSp>
        <p:nvCxnSpPr>
          <p:cNvPr id="366" name="Shape 366"/>
          <p:cNvCxnSpPr/>
          <p:nvPr/>
        </p:nvCxnSpPr>
        <p:spPr>
          <a:xfrm flipH="1">
            <a:off x="6078700" y="1747575"/>
            <a:ext cx="836100" cy="13500"/>
          </a:xfrm>
          <a:prstGeom prst="straightConnector1">
            <a:avLst/>
          </a:prstGeom>
          <a:noFill/>
          <a:ln cap="flat" cmpd="sng" w="19050">
            <a:solidFill>
              <a:srgbClr val="EFEFEF"/>
            </a:solidFill>
            <a:prstDash val="solid"/>
            <a:round/>
            <a:headEnd len="med" w="med" type="none"/>
            <a:tailEnd len="lg" w="lg" type="triangle"/>
          </a:ln>
        </p:spPr>
      </p:cxnSp>
      <p:cxnSp>
        <p:nvCxnSpPr>
          <p:cNvPr id="367" name="Shape 367"/>
          <p:cNvCxnSpPr/>
          <p:nvPr/>
        </p:nvCxnSpPr>
        <p:spPr>
          <a:xfrm flipH="1" rot="10800000">
            <a:off x="4234975" y="2206100"/>
            <a:ext cx="1591500" cy="13500"/>
          </a:xfrm>
          <a:prstGeom prst="straightConnector1">
            <a:avLst/>
          </a:prstGeom>
          <a:noFill/>
          <a:ln cap="flat" cmpd="sng" w="19050">
            <a:solidFill>
              <a:srgbClr val="EFEFEF"/>
            </a:solidFill>
            <a:prstDash val="solid"/>
            <a:round/>
            <a:headEnd len="lg" w="lg" type="stealth"/>
            <a:tailEnd len="lg" w="lg" type="triangle"/>
          </a:ln>
        </p:spPr>
      </p:cxnSp>
      <p:cxnSp>
        <p:nvCxnSpPr>
          <p:cNvPr id="368" name="Shape 368"/>
          <p:cNvCxnSpPr/>
          <p:nvPr/>
        </p:nvCxnSpPr>
        <p:spPr>
          <a:xfrm>
            <a:off x="6342950" y="2431900"/>
            <a:ext cx="9600" cy="1189200"/>
          </a:xfrm>
          <a:prstGeom prst="straightConnector1">
            <a:avLst/>
          </a:prstGeom>
          <a:noFill/>
          <a:ln cap="flat" cmpd="sng" w="19050">
            <a:solidFill>
              <a:srgbClr val="EFEFEF"/>
            </a:solidFill>
            <a:prstDash val="solid"/>
            <a:round/>
            <a:headEnd len="lg" w="lg" type="stealth"/>
            <a:tailEnd len="lg" w="lg" type="triangle"/>
          </a:ln>
        </p:spPr>
      </p:cxnSp>
      <p:pic>
        <p:nvPicPr>
          <p:cNvPr id="369" name="Shape 369"/>
          <p:cNvPicPr preferRelativeResize="0"/>
          <p:nvPr/>
        </p:nvPicPr>
        <p:blipFill rotWithShape="1">
          <a:blip r:embed="rId3">
            <a:alphaModFix/>
          </a:blip>
          <a:srcRect b="0" l="0" r="0" t="0"/>
          <a:stretch/>
        </p:blipFill>
        <p:spPr>
          <a:xfrm>
            <a:off x="3973050" y="2349919"/>
            <a:ext cx="2115349" cy="2283705"/>
          </a:xfrm>
          <a:prstGeom prst="rect">
            <a:avLst/>
          </a:prstGeom>
          <a:noFill/>
          <a:ln>
            <a:noFill/>
          </a:ln>
        </p:spPr>
      </p:pic>
      <p:cxnSp>
        <p:nvCxnSpPr>
          <p:cNvPr id="370" name="Shape 370"/>
          <p:cNvCxnSpPr/>
          <p:nvPr/>
        </p:nvCxnSpPr>
        <p:spPr>
          <a:xfrm>
            <a:off x="5023975" y="2129225"/>
            <a:ext cx="13500" cy="2656800"/>
          </a:xfrm>
          <a:prstGeom prst="straightConnector1">
            <a:avLst/>
          </a:prstGeom>
          <a:noFill/>
          <a:ln cap="flat" cmpd="sng" w="19050">
            <a:solidFill>
              <a:srgbClr val="EFEFEF"/>
            </a:solidFill>
            <a:prstDash val="dash"/>
            <a:round/>
            <a:headEnd len="med" w="med" type="none"/>
            <a:tailEnd len="med" w="med" type="none"/>
          </a:ln>
        </p:spPr>
      </p:cxnSp>
      <p:sp>
        <p:nvSpPr>
          <p:cNvPr id="371" name="Shape 371"/>
          <p:cNvSpPr/>
          <p:nvPr/>
        </p:nvSpPr>
        <p:spPr>
          <a:xfrm>
            <a:off x="4230162" y="2488300"/>
            <a:ext cx="1601100" cy="1132800"/>
          </a:xfrm>
          <a:prstGeom prst="rect">
            <a:avLst/>
          </a:prstGeom>
          <a:noFill/>
          <a:ln cap="flat" cmpd="sng" w="19050">
            <a:solidFill>
              <a:srgbClr val="0000FF"/>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Shape 372"/>
          <p:cNvSpPr/>
          <p:nvPr/>
        </p:nvSpPr>
        <p:spPr>
          <a:xfrm>
            <a:off x="7134600" y="1913787"/>
            <a:ext cx="350650" cy="984525"/>
          </a:xfrm>
          <a:custGeom>
            <a:pathLst>
              <a:path extrusionOk="0" h="120000" w="120000">
                <a:moveTo>
                  <a:pt x="119999" y="0"/>
                </a:moveTo>
                <a:lnTo>
                  <a:pt x="119999" y="120000"/>
                </a:lnTo>
                <a:lnTo>
                  <a:pt x="0" y="120000"/>
                </a:lnTo>
              </a:path>
            </a:pathLst>
          </a:custGeom>
          <a:noFill/>
          <a:ln cap="flat" cmpd="sng" w="19050">
            <a:solidFill>
              <a:srgbClr val="EFEFEF"/>
            </a:solidFill>
            <a:prstDash val="solid"/>
            <a:round/>
            <a:headEnd len="med" w="med" type="none"/>
            <a:tailEnd len="med" w="med" type="none"/>
          </a:ln>
        </p:spPr>
      </p:sp>
      <p:sp>
        <p:nvSpPr>
          <p:cNvPr id="373" name="Shape 373"/>
          <p:cNvSpPr/>
          <p:nvPr/>
        </p:nvSpPr>
        <p:spPr>
          <a:xfrm>
            <a:off x="4443975" y="1590100"/>
            <a:ext cx="1591500" cy="3237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Shape 374"/>
          <p:cNvSpPr txBox="1"/>
          <p:nvPr/>
        </p:nvSpPr>
        <p:spPr>
          <a:xfrm>
            <a:off x="605200" y="2346275"/>
            <a:ext cx="2281200" cy="1963200"/>
          </a:xfrm>
          <a:prstGeom prst="rect">
            <a:avLst/>
          </a:prstGeom>
          <a:noFill/>
          <a:ln cap="flat" cmpd="sng" w="19050">
            <a:solidFill>
              <a:srgbClr val="00FF00"/>
            </a:solidFill>
            <a:prstDash val="solid"/>
            <a:round/>
            <a:headEnd len="med" w="med" type="none"/>
            <a:tailEnd len="med" w="med" type="none"/>
          </a:ln>
        </p:spPr>
        <p:txBody>
          <a:bodyPr anchorCtr="0" anchor="t" bIns="91425" lIns="91425" rIns="91425" wrap="square" tIns="91425">
            <a:noAutofit/>
          </a:bodyPr>
          <a:lstStyle/>
          <a:p>
            <a:pPr indent="-114300" lvl="0" marL="0" marR="0" rtl="0" algn="ctr">
              <a:lnSpc>
                <a:spcPct val="100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Gaussian Filter</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Intensity Histogram</a:t>
            </a:r>
          </a:p>
          <a:p>
            <a:pPr indent="-114300" lvl="0" marL="0" marR="0" rtl="0" algn="ctr">
              <a:lnSpc>
                <a:spcPct val="100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a:t>
            </a:r>
          </a:p>
          <a:p>
            <a:pPr indent="-114300" lvl="0" marL="0" marR="0" rtl="0" algn="ctr">
              <a:lnSpc>
                <a:spcPct val="100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Jaw Split</a:t>
            </a:r>
          </a:p>
        </p:txBody>
      </p:sp>
      <p:sp>
        <p:nvSpPr>
          <p:cNvPr id="375" name="Shape 375"/>
          <p:cNvSpPr/>
          <p:nvPr/>
        </p:nvSpPr>
        <p:spPr>
          <a:xfrm>
            <a:off x="6958025" y="1590100"/>
            <a:ext cx="1150500" cy="3237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4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idx="1" type="body"/>
          </p:nvPr>
        </p:nvSpPr>
        <p:spPr>
          <a:xfrm>
            <a:off x="311700" y="772975"/>
            <a:ext cx="8520600" cy="42492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88900" lvl="0" marL="0" marR="0" rtl="0" algn="l">
              <a:lnSpc>
                <a:spcPct val="115000"/>
              </a:lnSpc>
              <a:spcBef>
                <a:spcPts val="1600"/>
              </a:spcBef>
              <a:spcAft>
                <a:spcPts val="0"/>
              </a:spcAft>
              <a:buClr>
                <a:schemeClr val="lt2"/>
              </a:buClr>
              <a:buSzPts val="1400"/>
              <a:buFont typeface="Arial"/>
              <a:buNone/>
            </a:pPr>
            <a:br>
              <a:rPr b="0" i="0" lang="en" sz="1400" u="none" cap="none" strike="noStrike">
                <a:solidFill>
                  <a:schemeClr val="lt2"/>
                </a:solidFill>
                <a:latin typeface="Arial"/>
                <a:ea typeface="Arial"/>
                <a:cs typeface="Arial"/>
                <a:sym typeface="Arial"/>
              </a:rPr>
            </a:br>
            <a:r>
              <a:rPr b="0" i="0" lang="en" sz="1400" u="none" cap="none" strike="noStrike">
                <a:solidFill>
                  <a:schemeClr val="lt2"/>
                </a:solidFill>
                <a:latin typeface="Arial"/>
                <a:ea typeface="Arial"/>
                <a:cs typeface="Arial"/>
                <a:sym typeface="Arial"/>
              </a:rPr>
              <a:t>	Finding initial estimate for upper incisors 	    	 Finding initial estimate for lower incisors</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368300" lvl="0" marL="0" marR="0" rtl="0" algn="l">
              <a:lnSpc>
                <a:spcPct val="115000"/>
              </a:lnSpc>
              <a:spcBef>
                <a:spcPts val="1600"/>
              </a:spcBef>
              <a:spcAft>
                <a:spcPts val="0"/>
              </a:spcAft>
              <a:buClr>
                <a:schemeClr val="lt2"/>
              </a:buClr>
              <a:buSzPts val="1400"/>
              <a:buFont typeface="Arial"/>
              <a:buNone/>
            </a:pPr>
            <a:r>
              <a:rPr b="0" i="0" lang="en" sz="1400" u="none" cap="none" strike="noStrike">
                <a:solidFill>
                  <a:schemeClr val="lt2"/>
                </a:solidFill>
                <a:latin typeface="Arial"/>
                <a:ea typeface="Arial"/>
                <a:cs typeface="Arial"/>
                <a:sym typeface="Arial"/>
              </a:rPr>
              <a:t>Initial estimate for radiograph 02 	    	           	       Initial estimate for radiograph 06</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381" name="Shape 381"/>
          <p:cNvSpPr txBox="1"/>
          <p:nvPr>
            <p:ph type="title"/>
          </p:nvPr>
        </p:nvSpPr>
        <p:spPr>
          <a:xfrm>
            <a:off x="311700"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Initial Estimate - Results:</a:t>
            </a:r>
          </a:p>
        </p:txBody>
      </p:sp>
      <p:pic>
        <p:nvPicPr>
          <p:cNvPr id="382" name="Shape 382"/>
          <p:cNvPicPr preferRelativeResize="0"/>
          <p:nvPr/>
        </p:nvPicPr>
        <p:blipFill rotWithShape="1">
          <a:blip r:embed="rId3">
            <a:alphaModFix/>
          </a:blip>
          <a:srcRect b="18510" l="34249" r="33233" t="32505"/>
          <a:stretch/>
        </p:blipFill>
        <p:spPr>
          <a:xfrm>
            <a:off x="1098175" y="757500"/>
            <a:ext cx="2204174" cy="1759099"/>
          </a:xfrm>
          <a:prstGeom prst="rect">
            <a:avLst/>
          </a:prstGeom>
          <a:noFill/>
          <a:ln>
            <a:noFill/>
          </a:ln>
        </p:spPr>
      </p:pic>
      <p:pic>
        <p:nvPicPr>
          <p:cNvPr id="383" name="Shape 383"/>
          <p:cNvPicPr preferRelativeResize="0"/>
          <p:nvPr/>
        </p:nvPicPr>
        <p:blipFill rotWithShape="1">
          <a:blip r:embed="rId4">
            <a:alphaModFix/>
          </a:blip>
          <a:srcRect b="16447" l="34094" r="32765" t="34334"/>
          <a:stretch/>
        </p:blipFill>
        <p:spPr>
          <a:xfrm>
            <a:off x="5419150" y="757499"/>
            <a:ext cx="2296302" cy="1759099"/>
          </a:xfrm>
          <a:prstGeom prst="rect">
            <a:avLst/>
          </a:prstGeom>
          <a:noFill/>
          <a:ln>
            <a:noFill/>
          </a:ln>
        </p:spPr>
      </p:pic>
      <p:pic>
        <p:nvPicPr>
          <p:cNvPr id="384" name="Shape 384"/>
          <p:cNvPicPr preferRelativeResize="0"/>
          <p:nvPr/>
        </p:nvPicPr>
        <p:blipFill rotWithShape="1">
          <a:blip r:embed="rId5">
            <a:alphaModFix/>
          </a:blip>
          <a:srcRect b="17280" l="33936" r="32922" t="35351"/>
          <a:stretch/>
        </p:blipFill>
        <p:spPr>
          <a:xfrm>
            <a:off x="1190612" y="3039025"/>
            <a:ext cx="2019300" cy="1533525"/>
          </a:xfrm>
          <a:prstGeom prst="rect">
            <a:avLst/>
          </a:prstGeom>
          <a:noFill/>
          <a:ln>
            <a:noFill/>
          </a:ln>
        </p:spPr>
      </p:pic>
      <p:pic>
        <p:nvPicPr>
          <p:cNvPr id="385" name="Shape 385"/>
          <p:cNvPicPr preferRelativeResize="0"/>
          <p:nvPr/>
        </p:nvPicPr>
        <p:blipFill rotWithShape="1">
          <a:blip r:embed="rId6">
            <a:alphaModFix/>
          </a:blip>
          <a:srcRect b="21982" l="34372" r="31577" t="30271"/>
          <a:stretch/>
        </p:blipFill>
        <p:spPr>
          <a:xfrm>
            <a:off x="5571550" y="3034262"/>
            <a:ext cx="2076450" cy="1543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9" name="Shape 389"/>
        <p:cNvGrpSpPr/>
        <p:nvPr/>
      </p:nvGrpSpPr>
      <p:grpSpPr>
        <a:xfrm>
          <a:off x="0" y="0"/>
          <a:ext cx="0" cy="0"/>
          <a:chOff x="0" y="0"/>
          <a:chExt cx="0" cy="0"/>
        </a:xfrm>
      </p:grpSpPr>
      <p:sp>
        <p:nvSpPr>
          <p:cNvPr id="390" name="Shape 390"/>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Grey Level Model:</a:t>
            </a:r>
          </a:p>
        </p:txBody>
      </p:sp>
      <p:sp>
        <p:nvSpPr>
          <p:cNvPr id="391" name="Shape 391"/>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101600" lvl="0" marL="2743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392" name="Shape 392"/>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393" name="Shape 393"/>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394" name="Shape 394"/>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395" name="Shape 395"/>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396" name="Shape 396"/>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397" name="Shape 397"/>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Shape 398"/>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399" name="Shape 399"/>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0" name="Shape 400"/>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401" name="Shape 401"/>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402" name="Shape 402"/>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403" name="Shape 403"/>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404" name="Shape 404"/>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405" name="Shape 405"/>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406" name="Shape 406"/>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Shape 407"/>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Shape 408"/>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409" name="Shape 409"/>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410" name="Shape 410"/>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411" name="Shape 411"/>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412" name="Shape 412"/>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413" name="Shape 413"/>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414" name="Shape 414"/>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415" name="Shape 415"/>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6" name="Shape 416"/>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417" name="Shape 417"/>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418" name="Shape 418"/>
          <p:cNvSpPr/>
          <p:nvPr/>
        </p:nvSpPr>
        <p:spPr>
          <a:xfrm>
            <a:off x="3380100" y="2549575"/>
            <a:ext cx="1860300" cy="4986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9" name="Shape 59"/>
        <p:cNvGrpSpPr/>
        <p:nvPr/>
      </p:nvGrpSpPr>
      <p:grpSpPr>
        <a:xfrm>
          <a:off x="0" y="0"/>
          <a:ext cx="0" cy="0"/>
          <a:chOff x="0" y="0"/>
          <a:chExt cx="0" cy="0"/>
        </a:xfrm>
      </p:grpSpPr>
      <p:sp>
        <p:nvSpPr>
          <p:cNvPr id="60" name="Shape 60"/>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Overview</a:t>
            </a:r>
          </a:p>
        </p:txBody>
      </p:sp>
      <p:sp>
        <p:nvSpPr>
          <p:cNvPr id="61" name="Shape 61"/>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62" name="Shape 62"/>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63" name="Shape 63"/>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64" name="Shape 64"/>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65" name="Shape 65"/>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66" name="Shape 66"/>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67" name="Shape 67"/>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Shape 68"/>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69" name="Shape 69"/>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 name="Shape 70"/>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71" name="Shape 71"/>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72" name="Shape 72"/>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73" name="Shape 73"/>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74" name="Shape 74"/>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75" name="Shape 75"/>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76" name="Shape 76"/>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Shape 77"/>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Shape 78"/>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79" name="Shape 79"/>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80" name="Shape 80"/>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81" name="Shape 81"/>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82" name="Shape 82"/>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83" name="Shape 83"/>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84" name="Shape 84"/>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85" name="Shape 85"/>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 name="Shape 86"/>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87" name="Shape 87"/>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idx="1" type="body"/>
          </p:nvPr>
        </p:nvSpPr>
        <p:spPr>
          <a:xfrm>
            <a:off x="311700" y="679050"/>
            <a:ext cx="8520600" cy="43029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Represents the local grey-level structure of a target object in an image</a:t>
            </a:r>
          </a:p>
          <a:p>
            <a:pPr indent="-2286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For each model point, repeating for each training image</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Sample the gradients of ‘</a:t>
            </a:r>
            <a:r>
              <a:rPr b="0" i="1" lang="en" sz="1400" u="none" cap="none" strike="noStrike">
                <a:solidFill>
                  <a:srgbClr val="EFEFEF"/>
                </a:solidFill>
                <a:latin typeface="Arial"/>
                <a:ea typeface="Arial"/>
                <a:cs typeface="Arial"/>
                <a:sym typeface="Arial"/>
              </a:rPr>
              <a:t>k’ </a:t>
            </a:r>
            <a:r>
              <a:rPr b="0" i="0" lang="en" sz="1400" u="none" cap="none" strike="noStrike">
                <a:solidFill>
                  <a:srgbClr val="EFEFEF"/>
                </a:solidFill>
                <a:latin typeface="Arial"/>
                <a:ea typeface="Arial"/>
                <a:cs typeface="Arial"/>
                <a:sym typeface="Arial"/>
              </a:rPr>
              <a:t>pixels on either side</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Normalize</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2286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Estimate their mean and covariance</a:t>
            </a:r>
          </a:p>
          <a:p>
            <a:pPr indent="-2286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Gives a statistical model for the grey-level profile about the point</a:t>
            </a:r>
            <a:br>
              <a:rPr b="0" i="0" lang="en" sz="1800" u="none" cap="none" strike="noStrike">
                <a:solidFill>
                  <a:srgbClr val="EFEFEF"/>
                </a:solidFill>
                <a:latin typeface="Arial"/>
                <a:ea typeface="Arial"/>
                <a:cs typeface="Arial"/>
                <a:sym typeface="Arial"/>
              </a:rPr>
            </a:br>
          </a:p>
          <a:p>
            <a:pPr indent="-114300" lvl="0" marL="45720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424" name="Shape 424"/>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Grey Level Model:</a:t>
            </a:r>
          </a:p>
        </p:txBody>
      </p:sp>
      <p:pic>
        <p:nvPicPr>
          <p:cNvPr id="425" name="Shape 425"/>
          <p:cNvPicPr preferRelativeResize="0"/>
          <p:nvPr/>
        </p:nvPicPr>
        <p:blipFill rotWithShape="1">
          <a:blip r:embed="rId3">
            <a:alphaModFix/>
          </a:blip>
          <a:srcRect b="0" l="0" r="0" t="0"/>
          <a:stretch/>
        </p:blipFill>
        <p:spPr>
          <a:xfrm>
            <a:off x="1324037" y="2511412"/>
            <a:ext cx="1628775" cy="638175"/>
          </a:xfrm>
          <a:prstGeom prst="rect">
            <a:avLst/>
          </a:prstGeom>
          <a:noFill/>
          <a:ln>
            <a:noFill/>
          </a:ln>
        </p:spPr>
      </p:pic>
      <p:pic>
        <p:nvPicPr>
          <p:cNvPr id="426" name="Shape 426"/>
          <p:cNvPicPr preferRelativeResize="0"/>
          <p:nvPr/>
        </p:nvPicPr>
        <p:blipFill rotWithShape="1">
          <a:blip r:embed="rId4">
            <a:alphaModFix/>
          </a:blip>
          <a:srcRect b="0" l="0" r="0" t="0"/>
          <a:stretch/>
        </p:blipFill>
        <p:spPr>
          <a:xfrm>
            <a:off x="1055225" y="4091937"/>
            <a:ext cx="5448300" cy="809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0" name="Shape 430"/>
        <p:cNvGrpSpPr/>
        <p:nvPr/>
      </p:nvGrpSpPr>
      <p:grpSpPr>
        <a:xfrm>
          <a:off x="0" y="0"/>
          <a:ext cx="0" cy="0"/>
          <a:chOff x="0" y="0"/>
          <a:chExt cx="0" cy="0"/>
        </a:xfrm>
      </p:grpSpPr>
      <p:sp>
        <p:nvSpPr>
          <p:cNvPr id="431" name="Shape 431"/>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Fitting Model Iteratively:</a:t>
            </a:r>
          </a:p>
        </p:txBody>
      </p:sp>
      <p:sp>
        <p:nvSpPr>
          <p:cNvPr id="432" name="Shape 432"/>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101600" lvl="0" marL="2743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433" name="Shape 433"/>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434" name="Shape 434"/>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435" name="Shape 435"/>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436" name="Shape 436"/>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437" name="Shape 437"/>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438" name="Shape 438"/>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Shape 439"/>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440" name="Shape 440"/>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1" name="Shape 441"/>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442" name="Shape 442"/>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443" name="Shape 443"/>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444" name="Shape 444"/>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445" name="Shape 445"/>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446" name="Shape 446"/>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447" name="Shape 447"/>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Shape 448"/>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Shape 449"/>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450" name="Shape 450"/>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451" name="Shape 451"/>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452" name="Shape 452"/>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453" name="Shape 453"/>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454" name="Shape 454"/>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455" name="Shape 455"/>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456" name="Shape 456"/>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Shape 457"/>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458" name="Shape 458"/>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459" name="Shape 459"/>
          <p:cNvSpPr/>
          <p:nvPr/>
        </p:nvSpPr>
        <p:spPr>
          <a:xfrm>
            <a:off x="5427650" y="3336375"/>
            <a:ext cx="1618200" cy="9699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Shape 464"/>
          <p:cNvSpPr txBox="1"/>
          <p:nvPr>
            <p:ph idx="1" type="body"/>
          </p:nvPr>
        </p:nvSpPr>
        <p:spPr>
          <a:xfrm>
            <a:off x="311700" y="679050"/>
            <a:ext cx="8520600" cy="43029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Implemented Active Shape Algorithm in Multi-Resolution Framework</a:t>
            </a:r>
          </a:p>
          <a:p>
            <a:pPr indent="-114300" lvl="0" marL="45720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465" name="Shape 465"/>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Fitting Model Iteratively:</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466" name="Shape 466"/>
          <p:cNvPicPr preferRelativeResize="0"/>
          <p:nvPr/>
        </p:nvPicPr>
        <p:blipFill rotWithShape="1">
          <a:blip r:embed="rId3">
            <a:alphaModFix/>
          </a:blip>
          <a:srcRect b="9609" l="3067" r="2253" t="3183"/>
          <a:stretch/>
        </p:blipFill>
        <p:spPr>
          <a:xfrm>
            <a:off x="430374" y="1183237"/>
            <a:ext cx="5822574" cy="3294525"/>
          </a:xfrm>
          <a:prstGeom prst="rect">
            <a:avLst/>
          </a:prstGeom>
          <a:noFill/>
          <a:ln>
            <a:noFill/>
          </a:ln>
        </p:spPr>
      </p:pic>
      <p:sp>
        <p:nvSpPr>
          <p:cNvPr id="467" name="Shape 467"/>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T. Cootes. An introduction to Active Shape Models. In Image Processing and Analysis, pages  223–248. 2000.</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468" name="Shape 468"/>
          <p:cNvCxnSpPr/>
          <p:nvPr/>
        </p:nvCxnSpPr>
        <p:spPr>
          <a:xfrm>
            <a:off x="337325" y="4678900"/>
            <a:ext cx="8215200" cy="7200"/>
          </a:xfrm>
          <a:prstGeom prst="straightConnector1">
            <a:avLst/>
          </a:prstGeom>
          <a:noFill/>
          <a:ln cap="flat" cmpd="sng" w="9525">
            <a:solidFill>
              <a:srgbClr val="FFFFFF"/>
            </a:solidFill>
            <a:prstDash val="solid"/>
            <a:round/>
            <a:headEnd len="med" w="med" type="none"/>
            <a:tailEnd len="med" w="med" type="none"/>
          </a:ln>
        </p:spPr>
      </p:cxnSp>
      <p:sp>
        <p:nvSpPr>
          <p:cNvPr id="469" name="Shape 469"/>
          <p:cNvSpPr txBox="1"/>
          <p:nvPr/>
        </p:nvSpPr>
        <p:spPr>
          <a:xfrm>
            <a:off x="6521900" y="3354800"/>
            <a:ext cx="1976700" cy="78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1" i="0" lang="en" sz="1400" u="sng" cap="none" strike="noStrike">
                <a:solidFill>
                  <a:srgbClr val="EFEFEF"/>
                </a:solidFill>
                <a:latin typeface="Arial"/>
                <a:ea typeface="Arial"/>
                <a:cs typeface="Arial"/>
                <a:sym typeface="Arial"/>
              </a:rPr>
              <a:t>A small addition:</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Applied a Median Filter of length 5 to get smooth boundary</a:t>
            </a:r>
          </a:p>
        </p:txBody>
      </p:sp>
      <p:sp>
        <p:nvSpPr>
          <p:cNvPr id="470" name="Shape 470"/>
          <p:cNvSpPr txBox="1"/>
          <p:nvPr/>
        </p:nvSpPr>
        <p:spPr>
          <a:xfrm>
            <a:off x="6521900" y="1625125"/>
            <a:ext cx="1976700" cy="7836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1" i="0" lang="en" sz="1400" u="sng" cap="none" strike="noStrike">
                <a:solidFill>
                  <a:srgbClr val="EFEFEF"/>
                </a:solidFill>
                <a:latin typeface="Arial"/>
                <a:ea typeface="Arial"/>
                <a:cs typeface="Arial"/>
                <a:sym typeface="Arial"/>
              </a:rPr>
              <a:t>Levels - 2:</a:t>
            </a:r>
          </a:p>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More levels make incisor boundaries diffuse into each other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4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4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Shape 475"/>
          <p:cNvSpPr txBox="1"/>
          <p:nvPr>
            <p:ph idx="1" type="body"/>
          </p:nvPr>
        </p:nvSpPr>
        <p:spPr>
          <a:xfrm>
            <a:off x="311700" y="679050"/>
            <a:ext cx="8520600" cy="43029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476" name="Shape 476"/>
          <p:cNvSpPr txBox="1"/>
          <p:nvPr>
            <p:ph type="title"/>
          </p:nvPr>
        </p:nvSpPr>
        <p:spPr>
          <a:xfrm>
            <a:off x="212275" y="51600"/>
            <a:ext cx="8520600" cy="416700"/>
          </a:xfrm>
          <a:prstGeom prst="rect">
            <a:avLst/>
          </a:prstGeom>
          <a:noFill/>
          <a:ln>
            <a:noFill/>
          </a:ln>
        </p:spPr>
        <p:txBody>
          <a:bodyPr anchorCtr="0" anchor="t" bIns="91425" lIns="91425" rIns="91425" wrap="square" tIns="91425">
            <a:noAutofit/>
          </a:bodyPr>
          <a:lstStyle/>
          <a:p>
            <a:pPr indent="-152400" lvl="0" marL="0" marR="0" rtl="0" algn="ctr">
              <a:lnSpc>
                <a:spcPct val="100000"/>
              </a:lnSpc>
              <a:spcBef>
                <a:spcPts val="0"/>
              </a:spcBef>
              <a:spcAft>
                <a:spcPts val="0"/>
              </a:spcAft>
              <a:buClr>
                <a:schemeClr val="dk1"/>
              </a:buClr>
              <a:buSzPts val="2400"/>
              <a:buFont typeface="Arial"/>
              <a:buNone/>
            </a:pPr>
            <a:r>
              <a:rPr b="0" i="0" lang="en" sz="2400" u="none" cap="none" strike="noStrike">
                <a:solidFill>
                  <a:schemeClr val="dk1"/>
                </a:solidFill>
                <a:latin typeface="Arial"/>
                <a:ea typeface="Arial"/>
                <a:cs typeface="Arial"/>
                <a:sym typeface="Arial"/>
              </a:rPr>
              <a:t>  </a:t>
            </a:r>
            <a:r>
              <a:rPr b="0" i="0" lang="en" sz="2400" u="sng" cap="none" strike="noStrike">
                <a:solidFill>
                  <a:schemeClr val="dk1"/>
                </a:solidFill>
                <a:latin typeface="Arial"/>
                <a:ea typeface="Arial"/>
                <a:cs typeface="Arial"/>
                <a:sym typeface="Arial"/>
              </a:rPr>
              <a:t>Fitting Model Iteratively - Grey Level Profile and Search:	 </a:t>
            </a:r>
            <a:r>
              <a:rPr b="0" i="0" lang="en" sz="2400" u="none" cap="none" strike="noStrike">
                <a:solidFill>
                  <a:schemeClr val="dk1"/>
                </a:solidFill>
                <a:latin typeface="Arial"/>
                <a:ea typeface="Arial"/>
                <a:cs typeface="Arial"/>
                <a:sym typeface="Arial"/>
              </a:rPr>
              <a:t>       </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pic>
        <p:nvPicPr>
          <p:cNvPr id="477" name="Shape 477"/>
          <p:cNvPicPr preferRelativeResize="0"/>
          <p:nvPr/>
        </p:nvPicPr>
        <p:blipFill rotWithShape="1">
          <a:blip r:embed="rId3">
            <a:alphaModFix/>
          </a:blip>
          <a:srcRect b="4747" l="4248" r="7776" t="9839"/>
          <a:stretch/>
        </p:blipFill>
        <p:spPr>
          <a:xfrm>
            <a:off x="781550" y="850799"/>
            <a:ext cx="2235149" cy="1307225"/>
          </a:xfrm>
          <a:prstGeom prst="rect">
            <a:avLst/>
          </a:prstGeom>
          <a:noFill/>
          <a:ln>
            <a:noFill/>
          </a:ln>
        </p:spPr>
      </p:pic>
      <p:pic>
        <p:nvPicPr>
          <p:cNvPr id="478" name="Shape 478"/>
          <p:cNvPicPr preferRelativeResize="0"/>
          <p:nvPr/>
        </p:nvPicPr>
        <p:blipFill rotWithShape="1">
          <a:blip r:embed="rId4">
            <a:alphaModFix/>
          </a:blip>
          <a:srcRect b="4958" l="5340" r="8250" t="8796"/>
          <a:stretch/>
        </p:blipFill>
        <p:spPr>
          <a:xfrm>
            <a:off x="313850" y="2262050"/>
            <a:ext cx="3119699" cy="1441700"/>
          </a:xfrm>
          <a:prstGeom prst="rect">
            <a:avLst/>
          </a:prstGeom>
          <a:noFill/>
          <a:ln>
            <a:noFill/>
          </a:ln>
        </p:spPr>
      </p:pic>
      <p:pic>
        <p:nvPicPr>
          <p:cNvPr id="479" name="Shape 479"/>
          <p:cNvPicPr preferRelativeResize="0"/>
          <p:nvPr/>
        </p:nvPicPr>
        <p:blipFill rotWithShape="1">
          <a:blip r:embed="rId5">
            <a:alphaModFix/>
          </a:blip>
          <a:srcRect b="4959" l="0" r="8558" t="9209"/>
          <a:stretch/>
        </p:blipFill>
        <p:spPr>
          <a:xfrm>
            <a:off x="818087" y="3807775"/>
            <a:ext cx="2111224" cy="1307225"/>
          </a:xfrm>
          <a:prstGeom prst="rect">
            <a:avLst/>
          </a:prstGeom>
          <a:noFill/>
          <a:ln>
            <a:noFill/>
          </a:ln>
        </p:spPr>
      </p:pic>
      <p:pic>
        <p:nvPicPr>
          <p:cNvPr id="480" name="Shape 480"/>
          <p:cNvPicPr preferRelativeResize="0"/>
          <p:nvPr/>
        </p:nvPicPr>
        <p:blipFill rotWithShape="1">
          <a:blip r:embed="rId6">
            <a:alphaModFix/>
          </a:blip>
          <a:srcRect b="5166" l="3778" r="7935" t="9003"/>
          <a:stretch/>
        </p:blipFill>
        <p:spPr>
          <a:xfrm>
            <a:off x="5410200" y="879225"/>
            <a:ext cx="3248025" cy="1250375"/>
          </a:xfrm>
          <a:prstGeom prst="rect">
            <a:avLst/>
          </a:prstGeom>
          <a:noFill/>
          <a:ln>
            <a:noFill/>
          </a:ln>
        </p:spPr>
      </p:pic>
      <p:pic>
        <p:nvPicPr>
          <p:cNvPr id="481" name="Shape 481"/>
          <p:cNvPicPr preferRelativeResize="0"/>
          <p:nvPr/>
        </p:nvPicPr>
        <p:blipFill rotWithShape="1">
          <a:blip r:embed="rId7">
            <a:alphaModFix/>
          </a:blip>
          <a:srcRect b="4749" l="5651" r="7782" t="9214"/>
          <a:stretch/>
        </p:blipFill>
        <p:spPr>
          <a:xfrm>
            <a:off x="5030600" y="2262050"/>
            <a:ext cx="4007224" cy="1441699"/>
          </a:xfrm>
          <a:prstGeom prst="rect">
            <a:avLst/>
          </a:prstGeom>
          <a:noFill/>
          <a:ln>
            <a:noFill/>
          </a:ln>
        </p:spPr>
      </p:pic>
      <p:pic>
        <p:nvPicPr>
          <p:cNvPr id="482" name="Shape 482"/>
          <p:cNvPicPr preferRelativeResize="0"/>
          <p:nvPr/>
        </p:nvPicPr>
        <p:blipFill rotWithShape="1">
          <a:blip r:embed="rId8">
            <a:alphaModFix/>
          </a:blip>
          <a:srcRect b="4546" l="973" r="8083" t="8999"/>
          <a:stretch/>
        </p:blipFill>
        <p:spPr>
          <a:xfrm>
            <a:off x="5741975" y="3807775"/>
            <a:ext cx="2608725" cy="1307224"/>
          </a:xfrm>
          <a:prstGeom prst="rect">
            <a:avLst/>
          </a:prstGeom>
          <a:noFill/>
          <a:ln>
            <a:noFill/>
          </a:ln>
        </p:spPr>
      </p:pic>
      <p:sp>
        <p:nvSpPr>
          <p:cNvPr id="483" name="Shape 483"/>
          <p:cNvSpPr txBox="1"/>
          <p:nvPr/>
        </p:nvSpPr>
        <p:spPr>
          <a:xfrm>
            <a:off x="3536650" y="1055375"/>
            <a:ext cx="1382700" cy="416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Model Profile</a:t>
            </a:r>
          </a:p>
        </p:txBody>
      </p:sp>
      <p:sp>
        <p:nvSpPr>
          <p:cNvPr id="484" name="Shape 484"/>
          <p:cNvSpPr txBox="1"/>
          <p:nvPr/>
        </p:nvSpPr>
        <p:spPr>
          <a:xfrm>
            <a:off x="3540725" y="2622150"/>
            <a:ext cx="1382700" cy="416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Sample Profile</a:t>
            </a:r>
          </a:p>
        </p:txBody>
      </p:sp>
      <p:sp>
        <p:nvSpPr>
          <p:cNvPr id="485" name="Shape 485"/>
          <p:cNvSpPr txBox="1"/>
          <p:nvPr/>
        </p:nvSpPr>
        <p:spPr>
          <a:xfrm>
            <a:off x="3711512" y="4188925"/>
            <a:ext cx="1382700" cy="4167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Cost of Fit</a:t>
            </a:r>
          </a:p>
        </p:txBody>
      </p:sp>
      <p:sp>
        <p:nvSpPr>
          <p:cNvPr id="486" name="Shape 486"/>
          <p:cNvSpPr txBox="1"/>
          <p:nvPr/>
        </p:nvSpPr>
        <p:spPr>
          <a:xfrm>
            <a:off x="1371675" y="476775"/>
            <a:ext cx="1183500" cy="1938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Level 0</a:t>
            </a:r>
          </a:p>
        </p:txBody>
      </p:sp>
      <p:sp>
        <p:nvSpPr>
          <p:cNvPr id="487" name="Shape 487"/>
          <p:cNvSpPr txBox="1"/>
          <p:nvPr/>
        </p:nvSpPr>
        <p:spPr>
          <a:xfrm>
            <a:off x="6454587" y="528037"/>
            <a:ext cx="1183500" cy="1938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Level 1</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idx="1" type="body"/>
          </p:nvPr>
        </p:nvSpPr>
        <p:spPr>
          <a:xfrm>
            <a:off x="311700" y="646500"/>
            <a:ext cx="8520600" cy="41553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Update of model parameters:</a:t>
            </a:r>
          </a:p>
          <a:p>
            <a:pPr indent="-228600" lvl="1" marL="914400" marR="0" rtl="0" algn="l">
              <a:lnSpc>
                <a:spcPct val="115000"/>
              </a:lnSpc>
              <a:spcBef>
                <a:spcPts val="1600"/>
              </a:spcBef>
              <a:spcAft>
                <a:spcPts val="0"/>
              </a:spcAft>
              <a:buClr>
                <a:srgbClr val="EFEFEF"/>
              </a:buClr>
              <a:buSzPts val="1400"/>
              <a:buFont typeface="Arial"/>
              <a:buChar char="○"/>
            </a:pPr>
            <a:r>
              <a:rPr b="0" i="0" lang="en" sz="1400" u="sng" cap="none" strike="noStrike">
                <a:solidFill>
                  <a:srgbClr val="EFEFEF"/>
                </a:solidFill>
                <a:latin typeface="Arial"/>
                <a:ea typeface="Arial"/>
                <a:cs typeface="Arial"/>
                <a:sym typeface="Arial"/>
              </a:rPr>
              <a:t>Scale</a:t>
            </a:r>
            <a:r>
              <a:rPr b="0" i="0" lang="en" sz="1400" u="none" cap="none" strike="noStrike">
                <a:solidFill>
                  <a:srgbClr val="EFEFEF"/>
                </a:solidFill>
                <a:latin typeface="Arial"/>
                <a:ea typeface="Arial"/>
                <a:cs typeface="Arial"/>
                <a:sym typeface="Arial"/>
              </a:rPr>
              <a:t> : 20% change</a:t>
            </a:r>
            <a:r>
              <a:rPr lang="en"/>
              <a:t>; </a:t>
            </a:r>
            <a:r>
              <a:rPr b="0" i="0" lang="en" sz="1400" u="sng" cap="none" strike="noStrike">
                <a:solidFill>
                  <a:srgbClr val="EFEFEF"/>
                </a:solidFill>
                <a:latin typeface="Arial"/>
                <a:ea typeface="Arial"/>
                <a:cs typeface="Arial"/>
                <a:sym typeface="Arial"/>
              </a:rPr>
              <a:t>Rotation</a:t>
            </a:r>
            <a:r>
              <a:rPr b="0" i="0" lang="en" sz="1400" u="none" cap="none" strike="noStrike">
                <a:solidFill>
                  <a:srgbClr val="EFEFEF"/>
                </a:solidFill>
                <a:latin typeface="Arial"/>
                <a:ea typeface="Arial"/>
                <a:cs typeface="Arial"/>
                <a:sym typeface="Arial"/>
              </a:rPr>
              <a:t> : 45°</a:t>
            </a:r>
            <a:r>
              <a:rPr lang="en"/>
              <a:t>; </a:t>
            </a:r>
            <a:r>
              <a:rPr b="0" i="0" lang="en" sz="1400" u="sng" cap="none" strike="noStrike">
                <a:solidFill>
                  <a:srgbClr val="EFEFEF"/>
                </a:solidFill>
                <a:latin typeface="Arial"/>
                <a:ea typeface="Arial"/>
                <a:cs typeface="Arial"/>
                <a:sym typeface="Arial"/>
              </a:rPr>
              <a:t>Shape parameters</a:t>
            </a:r>
            <a:r>
              <a:rPr b="0" i="0" lang="en" sz="1400" u="none" cap="none" strike="noStrike">
                <a:solidFill>
                  <a:srgbClr val="EFEFEF"/>
                </a:solidFill>
                <a:latin typeface="Arial"/>
                <a:ea typeface="Arial"/>
                <a:cs typeface="Arial"/>
                <a:sym typeface="Arial"/>
              </a:rPr>
              <a:t> :  -3𝜎 to +3</a:t>
            </a:r>
            <a:r>
              <a:rPr b="0" i="0" lang="en" sz="1400" u="none" cap="none" strike="noStrike">
                <a:solidFill>
                  <a:srgbClr val="EFEFEF"/>
                </a:solidFill>
                <a:latin typeface="Arial"/>
                <a:ea typeface="Arial"/>
                <a:cs typeface="Arial"/>
                <a:sym typeface="Arial"/>
              </a:rPr>
              <a:t>𝜎</a:t>
            </a:r>
          </a:p>
          <a:p>
            <a:pPr indent="-2286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Converge</a:t>
            </a:r>
            <a:r>
              <a:rPr b="0" i="0" lang="en" sz="1800" u="none" cap="none" strike="noStrike">
                <a:solidFill>
                  <a:srgbClr val="EFEFEF"/>
                </a:solidFill>
                <a:latin typeface="Arial"/>
                <a:ea typeface="Arial"/>
                <a:cs typeface="Arial"/>
                <a:sym typeface="Arial"/>
              </a:rPr>
              <a:t>n</a:t>
            </a:r>
            <a:r>
              <a:rPr b="0" i="0" lang="en" sz="1800" u="none" cap="none" strike="noStrike">
                <a:solidFill>
                  <a:srgbClr val="EFEFEF"/>
                </a:solidFill>
                <a:latin typeface="Arial"/>
                <a:ea typeface="Arial"/>
                <a:cs typeface="Arial"/>
                <a:sym typeface="Arial"/>
              </a:rPr>
              <a:t>ce Decision:</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Record the number of times that the </a:t>
            </a:r>
            <a:r>
              <a:rPr b="0" i="0" lang="en" sz="1400" u="none" cap="none" strike="noStrike">
                <a:solidFill>
                  <a:srgbClr val="00FF00"/>
                </a:solidFill>
                <a:latin typeface="Arial"/>
                <a:ea typeface="Arial"/>
                <a:cs typeface="Arial"/>
                <a:sym typeface="Arial"/>
              </a:rPr>
              <a:t>best found pixels</a:t>
            </a:r>
            <a:r>
              <a:rPr b="0" i="0" lang="en" sz="1400" u="none" cap="none" strike="noStrike">
                <a:solidFill>
                  <a:srgbClr val="EFEFEF"/>
                </a:solidFill>
                <a:latin typeface="Arial"/>
                <a:ea typeface="Arial"/>
                <a:cs typeface="Arial"/>
                <a:sym typeface="Arial"/>
              </a:rPr>
              <a:t> along a search profile is within the </a:t>
            </a:r>
            <a:r>
              <a:rPr b="0" i="0" lang="en" sz="1400" u="none" cap="none" strike="noStrike">
                <a:solidFill>
                  <a:srgbClr val="00FF00"/>
                </a:solidFill>
                <a:latin typeface="Arial"/>
                <a:ea typeface="Arial"/>
                <a:cs typeface="Arial"/>
                <a:sym typeface="Arial"/>
              </a:rPr>
              <a:t>central 25% of the profile</a:t>
            </a:r>
            <a:r>
              <a:rPr b="0" i="0" lang="en" sz="1400" u="none" cap="none" strike="noStrike">
                <a:solidFill>
                  <a:srgbClr val="EFEFEF"/>
                </a:solidFill>
                <a:latin typeface="Arial"/>
                <a:ea typeface="Arial"/>
                <a:cs typeface="Arial"/>
                <a:sym typeface="Arial"/>
              </a:rPr>
              <a:t>.</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00FF00"/>
                </a:solidFill>
                <a:latin typeface="Arial"/>
                <a:ea typeface="Arial"/>
                <a:cs typeface="Arial"/>
                <a:sym typeface="Arial"/>
              </a:rPr>
              <a:t>Crown part of the incisors</a:t>
            </a:r>
            <a:r>
              <a:rPr b="0" i="0" lang="en" sz="1400" u="none" cap="none" strike="noStrike">
                <a:solidFill>
                  <a:srgbClr val="EFEFEF"/>
                </a:solidFill>
                <a:latin typeface="Arial"/>
                <a:ea typeface="Arial"/>
                <a:cs typeface="Arial"/>
                <a:sym typeface="Arial"/>
              </a:rPr>
              <a:t> is easily distinguishable compared to the root part</a:t>
            </a:r>
          </a:p>
          <a:p>
            <a:pPr indent="-228600" lvl="2" marL="13716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More probability to lie within the central 25% of the profile </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Therefore, if </a:t>
            </a:r>
            <a:r>
              <a:rPr b="0" i="0" lang="en" sz="1400" u="none" cap="none" strike="noStrike">
                <a:solidFill>
                  <a:srgbClr val="00FF00"/>
                </a:solidFill>
                <a:latin typeface="Arial"/>
                <a:ea typeface="Arial"/>
                <a:cs typeface="Arial"/>
                <a:sym typeface="Arial"/>
              </a:rPr>
              <a:t>at least 50% of the points</a:t>
            </a:r>
            <a:r>
              <a:rPr b="0" i="0" lang="en" sz="1400" u="none" cap="none" strike="noStrike">
                <a:solidFill>
                  <a:srgbClr val="EFEFEF"/>
                </a:solidFill>
                <a:latin typeface="Arial"/>
                <a:ea typeface="Arial"/>
                <a:cs typeface="Arial"/>
                <a:sym typeface="Arial"/>
              </a:rPr>
              <a:t> are found within the central 25% of the profile, the algorithm is declared to have converged at that resolution</a:t>
            </a:r>
          </a:p>
          <a:p>
            <a:pPr indent="-114300" lvl="0" marL="45720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45720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493" name="Shape 493"/>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Fitting Model Iteratively:</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sp>
        <p:nvSpPr>
          <p:cNvPr id="494" name="Shape 494"/>
          <p:cNvSpPr txBox="1"/>
          <p:nvPr>
            <p:ph idx="1" type="body"/>
          </p:nvPr>
        </p:nvSpPr>
        <p:spPr>
          <a:xfrm>
            <a:off x="311700" y="4359900"/>
            <a:ext cx="8520600" cy="783600"/>
          </a:xfrm>
          <a:prstGeom prst="rect">
            <a:avLst/>
          </a:prstGeom>
          <a:noFill/>
          <a:ln>
            <a:noFill/>
          </a:ln>
        </p:spPr>
        <p:txBody>
          <a:bodyPr anchorCtr="0" anchor="t" bIns="91425" lIns="91425" rIns="91425" wrap="square" tIns="91425">
            <a:noAutofit/>
          </a:bodyPr>
          <a:lstStyle/>
          <a:p>
            <a:pPr indent="-38100" lvl="0" marL="0" marR="0" rtl="0" algn="l">
              <a:lnSpc>
                <a:spcPct val="100000"/>
              </a:lnSpc>
              <a:spcBef>
                <a:spcPts val="0"/>
              </a:spcBef>
              <a:spcAft>
                <a:spcPts val="0"/>
              </a:spcAft>
              <a:buClr>
                <a:schemeClr val="lt2"/>
              </a:buClr>
              <a:buSzPts val="600"/>
              <a:buFont typeface="Arial"/>
              <a:buNone/>
            </a:pPr>
            <a:r>
              <a:t/>
            </a:r>
            <a:endParaRPr b="0" i="0" sz="6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T. Cootes. An introduction to Active Shape Models. In Image Processing and Analysis, pages  223–248. 2000.</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cxnSp>
        <p:nvCxnSpPr>
          <p:cNvPr id="495" name="Shape 495"/>
          <p:cNvCxnSpPr/>
          <p:nvPr/>
        </p:nvCxnSpPr>
        <p:spPr>
          <a:xfrm>
            <a:off x="337325" y="4678900"/>
            <a:ext cx="8215200" cy="7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9" name="Shape 499"/>
        <p:cNvGrpSpPr/>
        <p:nvPr/>
      </p:nvGrpSpPr>
      <p:grpSpPr>
        <a:xfrm>
          <a:off x="0" y="0"/>
          <a:ext cx="0" cy="0"/>
          <a:chOff x="0" y="0"/>
          <a:chExt cx="0" cy="0"/>
        </a:xfrm>
      </p:grpSpPr>
      <p:sp>
        <p:nvSpPr>
          <p:cNvPr id="500" name="Shape 500"/>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a:t>
            </a:r>
          </a:p>
        </p:txBody>
      </p:sp>
      <p:sp>
        <p:nvSpPr>
          <p:cNvPr id="501" name="Shape 501"/>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101600" lvl="0" marL="2743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502" name="Shape 502"/>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503" name="Shape 503"/>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504" name="Shape 504"/>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505" name="Shape 505"/>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506" name="Shape 506"/>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507" name="Shape 507"/>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Shape 508"/>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509" name="Shape 509"/>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0" name="Shape 510"/>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511" name="Shape 511"/>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512" name="Shape 512"/>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513" name="Shape 513"/>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514" name="Shape 514"/>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515" name="Shape 515"/>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516" name="Shape 516"/>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Shape 517"/>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Shape 518"/>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519" name="Shape 519"/>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520" name="Shape 520"/>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521" name="Shape 521"/>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522" name="Shape 522"/>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523" name="Shape 523"/>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524" name="Shape 524"/>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525" name="Shape 525"/>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6" name="Shape 526"/>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527" name="Shape 527"/>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528" name="Shape 528"/>
          <p:cNvSpPr/>
          <p:nvPr/>
        </p:nvSpPr>
        <p:spPr>
          <a:xfrm>
            <a:off x="3107400" y="4062000"/>
            <a:ext cx="1370700" cy="4536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Shape 529"/>
          <p:cNvSpPr/>
          <p:nvPr/>
        </p:nvSpPr>
        <p:spPr>
          <a:xfrm>
            <a:off x="5408900" y="4375775"/>
            <a:ext cx="1018800" cy="4536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idx="1" type="body"/>
          </p:nvPr>
        </p:nvSpPr>
        <p:spPr>
          <a:xfrm>
            <a:off x="311700" y="826775"/>
            <a:ext cx="8520600" cy="41553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Dice Coefficient </a:t>
            </a:r>
          </a:p>
          <a:p>
            <a:pPr indent="-342900" lvl="1" marL="914400" marR="0" rtl="0" algn="l">
              <a:lnSpc>
                <a:spcPct val="115000"/>
              </a:lnSpc>
              <a:spcBef>
                <a:spcPts val="1600"/>
              </a:spcBef>
              <a:spcAft>
                <a:spcPts val="0"/>
              </a:spcAft>
              <a:buClr>
                <a:srgbClr val="EFEFEF"/>
              </a:buClr>
              <a:buSzPts val="1800"/>
              <a:buFont typeface="Arial"/>
              <a:buChar char="○"/>
            </a:pPr>
            <a:r>
              <a:rPr b="0" i="0" lang="en" sz="1400" u="none" cap="none" strike="noStrike">
                <a:solidFill>
                  <a:srgbClr val="EFEFEF"/>
                </a:solidFill>
                <a:latin typeface="Arial"/>
                <a:ea typeface="Arial"/>
                <a:cs typeface="Arial"/>
                <a:sym typeface="Arial"/>
              </a:rPr>
              <a:t>Measures the similarity between two binary images</a:t>
            </a:r>
          </a:p>
          <a:p>
            <a:pPr indent="-228600" lvl="1" marL="914400" marR="0" rtl="0" algn="l">
              <a:lnSpc>
                <a:spcPct val="115000"/>
              </a:lnSpc>
              <a:spcBef>
                <a:spcPts val="1600"/>
              </a:spcBef>
              <a:spcAft>
                <a:spcPts val="0"/>
              </a:spcAft>
              <a:buClr>
                <a:srgbClr val="EFEFEF"/>
              </a:buClr>
              <a:buSzPts val="1400"/>
              <a:buFont typeface="Arial"/>
              <a:buChar char="○"/>
            </a:pPr>
            <a:r>
              <a:rPr b="0" i="0" lang="en" sz="1400" u="none" cap="none" strike="noStrike">
                <a:solidFill>
                  <a:srgbClr val="EFEFEF"/>
                </a:solidFill>
                <a:latin typeface="Arial"/>
                <a:ea typeface="Arial"/>
                <a:cs typeface="Arial"/>
                <a:sym typeface="Arial"/>
              </a:rPr>
              <a:t>More similar to Precision than Accuracy</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88900" lvl="0" marL="457200" marR="0" rtl="0" algn="l">
              <a:lnSpc>
                <a:spcPct val="115000"/>
              </a:lnSpc>
              <a:spcBef>
                <a:spcPts val="1600"/>
              </a:spcBef>
              <a:spcAft>
                <a:spcPts val="0"/>
              </a:spcAft>
              <a:buClr>
                <a:schemeClr val="lt2"/>
              </a:buClr>
              <a:buSzPts val="1400"/>
              <a:buFont typeface="Arial"/>
              <a:buNone/>
            </a:pPr>
            <a:r>
              <a:rPr b="0" i="1" lang="en" sz="1400" u="none" cap="none" strike="noStrike">
                <a:solidFill>
                  <a:srgbClr val="EFEFEF"/>
                </a:solidFill>
                <a:latin typeface="Arial"/>
                <a:ea typeface="Arial"/>
                <a:cs typeface="Arial"/>
                <a:sym typeface="Arial"/>
              </a:rPr>
              <a:t>‘A’ - </a:t>
            </a:r>
            <a:r>
              <a:rPr b="0" i="0" lang="en" sz="1400" u="none" cap="none" strike="noStrike">
                <a:solidFill>
                  <a:srgbClr val="EFEFEF"/>
                </a:solidFill>
                <a:latin typeface="Arial"/>
                <a:ea typeface="Arial"/>
                <a:cs typeface="Arial"/>
                <a:sym typeface="Arial"/>
              </a:rPr>
              <a:t>Binary image, white pixels defined by ground truth landmark points</a:t>
            </a:r>
          </a:p>
          <a:p>
            <a:pPr indent="-88900" lvl="0" marL="457200" marR="0" rtl="0" algn="l">
              <a:lnSpc>
                <a:spcPct val="115000"/>
              </a:lnSpc>
              <a:spcBef>
                <a:spcPts val="1600"/>
              </a:spcBef>
              <a:spcAft>
                <a:spcPts val="0"/>
              </a:spcAft>
              <a:buClr>
                <a:schemeClr val="lt2"/>
              </a:buClr>
              <a:buSzPts val="1400"/>
              <a:buFont typeface="Arial"/>
              <a:buNone/>
            </a:pPr>
            <a:r>
              <a:rPr b="0" i="1" lang="en" sz="1400" u="none" cap="none" strike="noStrike">
                <a:solidFill>
                  <a:srgbClr val="EFEFEF"/>
                </a:solidFill>
                <a:latin typeface="Arial"/>
                <a:ea typeface="Arial"/>
                <a:cs typeface="Arial"/>
                <a:sym typeface="Arial"/>
              </a:rPr>
              <a:t>‘B’ - </a:t>
            </a:r>
            <a:r>
              <a:rPr b="0" i="0" lang="en" sz="1400" u="none" cap="none" strike="noStrike">
                <a:solidFill>
                  <a:srgbClr val="EFEFEF"/>
                </a:solidFill>
                <a:latin typeface="Arial"/>
                <a:ea typeface="Arial"/>
                <a:cs typeface="Arial"/>
                <a:sym typeface="Arial"/>
              </a:rPr>
              <a:t>Binary image, white pixels defined by landmark points given by model</a:t>
            </a:r>
          </a:p>
          <a:p>
            <a:pPr indent="-88900" lvl="0" marL="457200" marR="0" rtl="0" algn="l">
              <a:lnSpc>
                <a:spcPct val="115000"/>
              </a:lnSpc>
              <a:spcBef>
                <a:spcPts val="1600"/>
              </a:spcBef>
              <a:spcAft>
                <a:spcPts val="0"/>
              </a:spcAft>
              <a:buClr>
                <a:schemeClr val="lt2"/>
              </a:buClr>
              <a:buSzPts val="1400"/>
              <a:buFont typeface="Arial"/>
              <a:buNone/>
            </a:pPr>
            <a:r>
              <a:rPr b="0" i="1" lang="en" sz="1400" u="none" cap="none" strike="noStrike">
                <a:solidFill>
                  <a:srgbClr val="EFEFEF"/>
                </a:solidFill>
                <a:latin typeface="Arial"/>
                <a:ea typeface="Arial"/>
                <a:cs typeface="Arial"/>
                <a:sym typeface="Arial"/>
              </a:rPr>
              <a:t>‘TP, FP, FN’ - </a:t>
            </a:r>
            <a:r>
              <a:rPr b="0" i="0" lang="en" sz="1400" u="none" cap="none" strike="noStrike">
                <a:solidFill>
                  <a:srgbClr val="EFEFEF"/>
                </a:solidFill>
                <a:latin typeface="Arial"/>
                <a:ea typeface="Arial"/>
                <a:cs typeface="Arial"/>
                <a:sym typeface="Arial"/>
              </a:rPr>
              <a:t>True Positive, False Positive and False Negative respectively</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535" name="Shape 535"/>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a:t>
            </a:r>
          </a:p>
        </p:txBody>
      </p:sp>
      <p:pic>
        <p:nvPicPr>
          <p:cNvPr id="536" name="Shape 536"/>
          <p:cNvPicPr preferRelativeResize="0"/>
          <p:nvPr/>
        </p:nvPicPr>
        <p:blipFill rotWithShape="1">
          <a:blip r:embed="rId3">
            <a:alphaModFix/>
          </a:blip>
          <a:srcRect b="-15180" l="0" r="-2997" t="0"/>
          <a:stretch/>
        </p:blipFill>
        <p:spPr>
          <a:xfrm>
            <a:off x="954750" y="2147050"/>
            <a:ext cx="3090049" cy="508524"/>
          </a:xfrm>
          <a:prstGeom prst="rect">
            <a:avLst/>
          </a:prstGeom>
          <a:noFill/>
          <a:ln>
            <a:noFill/>
          </a:ln>
        </p:spPr>
      </p:pic>
      <p:sp>
        <p:nvSpPr>
          <p:cNvPr id="537" name="Shape 537"/>
          <p:cNvSpPr/>
          <p:nvPr/>
        </p:nvSpPr>
        <p:spPr>
          <a:xfrm>
            <a:off x="6777425" y="2892625"/>
            <a:ext cx="757500" cy="335400"/>
          </a:xfrm>
          <a:prstGeom prst="rect">
            <a:avLst/>
          </a:prstGeom>
          <a:solidFill>
            <a:srgbClr val="6600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Shape 542"/>
          <p:cNvSpPr txBox="1"/>
          <p:nvPr>
            <p:ph idx="1" type="body"/>
          </p:nvPr>
        </p:nvSpPr>
        <p:spPr>
          <a:xfrm>
            <a:off x="311700" y="826775"/>
            <a:ext cx="8520600" cy="4155300"/>
          </a:xfrm>
          <a:prstGeom prst="rect">
            <a:avLst/>
          </a:prstGeom>
          <a:noFill/>
          <a:ln>
            <a:noFill/>
          </a:ln>
        </p:spPr>
        <p:txBody>
          <a:bodyPr anchorCtr="0" anchor="t" bIns="91425" lIns="91425" rIns="91425" wrap="square" tIns="91425">
            <a:noAutofit/>
          </a:bodyPr>
          <a:lstStyle/>
          <a:p>
            <a:pPr indent="-88900" lvl="0" marL="457200" marR="0" rtl="0" algn="l">
              <a:lnSpc>
                <a:spcPct val="115000"/>
              </a:lnSpc>
              <a:spcBef>
                <a:spcPts val="0"/>
              </a:spcBef>
              <a:spcAft>
                <a:spcPts val="0"/>
              </a:spcAft>
              <a:buClr>
                <a:schemeClr val="lt2"/>
              </a:buClr>
              <a:buSzPts val="1400"/>
              <a:buFont typeface="Arial"/>
              <a:buNone/>
            </a:pPr>
            <a:r>
              <a:t/>
            </a:r>
            <a:endParaRPr b="0" i="0" sz="14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543" name="Shape 543"/>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 Leave-One-Out-Cross Validation</a:t>
            </a:r>
          </a:p>
        </p:txBody>
      </p:sp>
      <p:pic>
        <p:nvPicPr>
          <p:cNvPr id="544" name="Shape 544"/>
          <p:cNvPicPr preferRelativeResize="0"/>
          <p:nvPr/>
        </p:nvPicPr>
        <p:blipFill rotWithShape="1">
          <a:blip r:embed="rId3">
            <a:alphaModFix/>
          </a:blip>
          <a:srcRect b="5380" l="3779" r="8722" t="7548"/>
          <a:stretch/>
        </p:blipFill>
        <p:spPr>
          <a:xfrm>
            <a:off x="311700" y="806815"/>
            <a:ext cx="2047875" cy="1673634"/>
          </a:xfrm>
          <a:prstGeom prst="rect">
            <a:avLst/>
          </a:prstGeom>
          <a:noFill/>
          <a:ln>
            <a:noFill/>
          </a:ln>
        </p:spPr>
      </p:pic>
      <p:pic>
        <p:nvPicPr>
          <p:cNvPr id="545" name="Shape 545"/>
          <p:cNvPicPr preferRelativeResize="0"/>
          <p:nvPr/>
        </p:nvPicPr>
        <p:blipFill rotWithShape="1">
          <a:blip r:embed="rId4">
            <a:alphaModFix/>
          </a:blip>
          <a:srcRect b="4955" l="3941" r="8083" t="10046"/>
          <a:stretch/>
        </p:blipFill>
        <p:spPr>
          <a:xfrm>
            <a:off x="2514075" y="806824"/>
            <a:ext cx="2047875" cy="1673624"/>
          </a:xfrm>
          <a:prstGeom prst="rect">
            <a:avLst/>
          </a:prstGeom>
          <a:noFill/>
          <a:ln>
            <a:noFill/>
          </a:ln>
        </p:spPr>
      </p:pic>
      <p:pic>
        <p:nvPicPr>
          <p:cNvPr id="546" name="Shape 546"/>
          <p:cNvPicPr preferRelativeResize="0"/>
          <p:nvPr/>
        </p:nvPicPr>
        <p:blipFill rotWithShape="1">
          <a:blip r:embed="rId5">
            <a:alphaModFix/>
          </a:blip>
          <a:srcRect b="5372" l="3625" r="8561" t="9622"/>
          <a:stretch/>
        </p:blipFill>
        <p:spPr>
          <a:xfrm>
            <a:off x="4716450" y="806825"/>
            <a:ext cx="2047875" cy="1673624"/>
          </a:xfrm>
          <a:prstGeom prst="rect">
            <a:avLst/>
          </a:prstGeom>
          <a:noFill/>
          <a:ln>
            <a:noFill/>
          </a:ln>
        </p:spPr>
      </p:pic>
      <p:pic>
        <p:nvPicPr>
          <p:cNvPr id="547" name="Shape 547"/>
          <p:cNvPicPr preferRelativeResize="0"/>
          <p:nvPr/>
        </p:nvPicPr>
        <p:blipFill rotWithShape="1">
          <a:blip r:embed="rId6">
            <a:alphaModFix/>
          </a:blip>
          <a:srcRect b="5585" l="3939" r="7304" t="9002"/>
          <a:stretch/>
        </p:blipFill>
        <p:spPr>
          <a:xfrm>
            <a:off x="6918825" y="826775"/>
            <a:ext cx="2047875" cy="1653674"/>
          </a:xfrm>
          <a:prstGeom prst="rect">
            <a:avLst/>
          </a:prstGeom>
          <a:noFill/>
          <a:ln>
            <a:noFill/>
          </a:ln>
        </p:spPr>
      </p:pic>
      <p:pic>
        <p:nvPicPr>
          <p:cNvPr id="548" name="Shape 548"/>
          <p:cNvPicPr preferRelativeResize="0"/>
          <p:nvPr/>
        </p:nvPicPr>
        <p:blipFill rotWithShape="1">
          <a:blip r:embed="rId7">
            <a:alphaModFix/>
          </a:blip>
          <a:srcRect b="5163" l="3467" r="7619" t="9213"/>
          <a:stretch/>
        </p:blipFill>
        <p:spPr>
          <a:xfrm>
            <a:off x="1288700" y="3031625"/>
            <a:ext cx="2047874" cy="1603140"/>
          </a:xfrm>
          <a:prstGeom prst="rect">
            <a:avLst/>
          </a:prstGeom>
          <a:noFill/>
          <a:ln>
            <a:noFill/>
          </a:ln>
        </p:spPr>
      </p:pic>
      <p:pic>
        <p:nvPicPr>
          <p:cNvPr id="549" name="Shape 549"/>
          <p:cNvPicPr preferRelativeResize="0"/>
          <p:nvPr/>
        </p:nvPicPr>
        <p:blipFill rotWithShape="1">
          <a:blip r:embed="rId8">
            <a:alphaModFix/>
          </a:blip>
          <a:srcRect b="4957" l="3627" r="8086" t="9417"/>
          <a:stretch/>
        </p:blipFill>
        <p:spPr>
          <a:xfrm>
            <a:off x="3490900" y="3047575"/>
            <a:ext cx="2047875" cy="1569018"/>
          </a:xfrm>
          <a:prstGeom prst="rect">
            <a:avLst/>
          </a:prstGeom>
          <a:noFill/>
          <a:ln>
            <a:noFill/>
          </a:ln>
        </p:spPr>
      </p:pic>
      <p:pic>
        <p:nvPicPr>
          <p:cNvPr id="550" name="Shape 550"/>
          <p:cNvPicPr preferRelativeResize="0"/>
          <p:nvPr/>
        </p:nvPicPr>
        <p:blipFill rotWithShape="1">
          <a:blip r:embed="rId9">
            <a:alphaModFix/>
          </a:blip>
          <a:srcRect b="4542" l="3938" r="7930" t="9420"/>
          <a:stretch/>
        </p:blipFill>
        <p:spPr>
          <a:xfrm>
            <a:off x="5693100" y="3038500"/>
            <a:ext cx="2047874" cy="1589395"/>
          </a:xfrm>
          <a:prstGeom prst="rect">
            <a:avLst/>
          </a:prstGeom>
          <a:noFill/>
          <a:ln>
            <a:noFill/>
          </a:ln>
        </p:spPr>
      </p:pic>
      <p:sp>
        <p:nvSpPr>
          <p:cNvPr id="551" name="Shape 551"/>
          <p:cNvSpPr txBox="1"/>
          <p:nvPr/>
        </p:nvSpPr>
        <p:spPr>
          <a:xfrm>
            <a:off x="324037"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01</a:t>
            </a:r>
          </a:p>
        </p:txBody>
      </p:sp>
      <p:sp>
        <p:nvSpPr>
          <p:cNvPr id="552" name="Shape 552"/>
          <p:cNvSpPr txBox="1"/>
          <p:nvPr/>
        </p:nvSpPr>
        <p:spPr>
          <a:xfrm>
            <a:off x="2526400"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02</a:t>
            </a:r>
          </a:p>
        </p:txBody>
      </p:sp>
      <p:sp>
        <p:nvSpPr>
          <p:cNvPr id="553" name="Shape 553"/>
          <p:cNvSpPr txBox="1"/>
          <p:nvPr/>
        </p:nvSpPr>
        <p:spPr>
          <a:xfrm>
            <a:off x="4728775" y="244080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03</a:t>
            </a:r>
          </a:p>
        </p:txBody>
      </p:sp>
      <p:sp>
        <p:nvSpPr>
          <p:cNvPr id="554" name="Shape 554"/>
          <p:cNvSpPr txBox="1"/>
          <p:nvPr/>
        </p:nvSpPr>
        <p:spPr>
          <a:xfrm>
            <a:off x="6931137"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04</a:t>
            </a:r>
          </a:p>
        </p:txBody>
      </p:sp>
      <p:sp>
        <p:nvSpPr>
          <p:cNvPr id="555" name="Shape 555"/>
          <p:cNvSpPr txBox="1"/>
          <p:nvPr/>
        </p:nvSpPr>
        <p:spPr>
          <a:xfrm>
            <a:off x="1301025" y="4634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05</a:t>
            </a:r>
          </a:p>
        </p:txBody>
      </p:sp>
      <p:sp>
        <p:nvSpPr>
          <p:cNvPr id="556" name="Shape 556"/>
          <p:cNvSpPr txBox="1"/>
          <p:nvPr/>
        </p:nvSpPr>
        <p:spPr>
          <a:xfrm>
            <a:off x="3447512" y="4634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06</a:t>
            </a:r>
          </a:p>
        </p:txBody>
      </p:sp>
      <p:sp>
        <p:nvSpPr>
          <p:cNvPr id="557" name="Shape 557"/>
          <p:cNvSpPr txBox="1"/>
          <p:nvPr/>
        </p:nvSpPr>
        <p:spPr>
          <a:xfrm>
            <a:off x="5594012" y="4634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07</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idx="1" type="body"/>
          </p:nvPr>
        </p:nvSpPr>
        <p:spPr>
          <a:xfrm>
            <a:off x="311700" y="853650"/>
            <a:ext cx="8520600" cy="4155300"/>
          </a:xfrm>
          <a:prstGeom prst="rect">
            <a:avLst/>
          </a:prstGeom>
          <a:noFill/>
          <a:ln>
            <a:noFill/>
          </a:ln>
        </p:spPr>
        <p:txBody>
          <a:bodyPr anchorCtr="0" anchor="t" bIns="91425" lIns="91425" rIns="91425" wrap="square" tIns="91425">
            <a:noAutofit/>
          </a:bodyPr>
          <a:lstStyle/>
          <a:p>
            <a:pPr indent="-88900" lvl="0" marL="457200" marR="0" rtl="0" algn="l">
              <a:lnSpc>
                <a:spcPct val="115000"/>
              </a:lnSpc>
              <a:spcBef>
                <a:spcPts val="0"/>
              </a:spcBef>
              <a:spcAft>
                <a:spcPts val="0"/>
              </a:spcAft>
              <a:buClr>
                <a:schemeClr val="lt2"/>
              </a:buClr>
              <a:buSzPts val="1400"/>
              <a:buFont typeface="Arial"/>
              <a:buNone/>
            </a:pPr>
            <a:r>
              <a:t/>
            </a:r>
            <a:endParaRPr b="0" i="0" sz="14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p:txBody>
      </p:sp>
      <p:sp>
        <p:nvSpPr>
          <p:cNvPr id="563" name="Shape 563"/>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 Leave-One-Out-Cross Validation</a:t>
            </a:r>
          </a:p>
        </p:txBody>
      </p:sp>
      <p:pic>
        <p:nvPicPr>
          <p:cNvPr id="564" name="Shape 564"/>
          <p:cNvPicPr preferRelativeResize="0"/>
          <p:nvPr/>
        </p:nvPicPr>
        <p:blipFill rotWithShape="1">
          <a:blip r:embed="rId3">
            <a:alphaModFix/>
          </a:blip>
          <a:srcRect b="5375" l="4092" r="8096" t="9423"/>
          <a:stretch/>
        </p:blipFill>
        <p:spPr>
          <a:xfrm>
            <a:off x="198825" y="853650"/>
            <a:ext cx="2076450" cy="1611573"/>
          </a:xfrm>
          <a:prstGeom prst="rect">
            <a:avLst/>
          </a:prstGeom>
          <a:noFill/>
          <a:ln>
            <a:noFill/>
          </a:ln>
        </p:spPr>
      </p:pic>
      <p:pic>
        <p:nvPicPr>
          <p:cNvPr id="565" name="Shape 565"/>
          <p:cNvPicPr preferRelativeResize="0"/>
          <p:nvPr/>
        </p:nvPicPr>
        <p:blipFill rotWithShape="1">
          <a:blip r:embed="rId4">
            <a:alphaModFix/>
          </a:blip>
          <a:srcRect b="5375" l="3932" r="8254" t="9835"/>
          <a:stretch/>
        </p:blipFill>
        <p:spPr>
          <a:xfrm>
            <a:off x="2429450" y="853650"/>
            <a:ext cx="2076450" cy="1611574"/>
          </a:xfrm>
          <a:prstGeom prst="rect">
            <a:avLst/>
          </a:prstGeom>
          <a:noFill/>
          <a:ln>
            <a:noFill/>
          </a:ln>
        </p:spPr>
      </p:pic>
      <p:pic>
        <p:nvPicPr>
          <p:cNvPr id="566" name="Shape 566"/>
          <p:cNvPicPr preferRelativeResize="0"/>
          <p:nvPr/>
        </p:nvPicPr>
        <p:blipFill rotWithShape="1">
          <a:blip r:embed="rId5">
            <a:alphaModFix/>
          </a:blip>
          <a:srcRect b="5584" l="3625" r="8561" t="9416"/>
          <a:stretch/>
        </p:blipFill>
        <p:spPr>
          <a:xfrm>
            <a:off x="4660075" y="848487"/>
            <a:ext cx="2076450" cy="1621899"/>
          </a:xfrm>
          <a:prstGeom prst="rect">
            <a:avLst/>
          </a:prstGeom>
          <a:noFill/>
          <a:ln>
            <a:noFill/>
          </a:ln>
        </p:spPr>
      </p:pic>
      <p:pic>
        <p:nvPicPr>
          <p:cNvPr id="567" name="Shape 567"/>
          <p:cNvPicPr preferRelativeResize="0"/>
          <p:nvPr/>
        </p:nvPicPr>
        <p:blipFill rotWithShape="1">
          <a:blip r:embed="rId6">
            <a:alphaModFix/>
          </a:blip>
          <a:srcRect b="4749" l="3316" r="7769" t="9214"/>
          <a:stretch/>
        </p:blipFill>
        <p:spPr>
          <a:xfrm>
            <a:off x="6890700" y="853650"/>
            <a:ext cx="2076450" cy="1611574"/>
          </a:xfrm>
          <a:prstGeom prst="rect">
            <a:avLst/>
          </a:prstGeom>
          <a:noFill/>
          <a:ln>
            <a:noFill/>
          </a:ln>
        </p:spPr>
      </p:pic>
      <p:pic>
        <p:nvPicPr>
          <p:cNvPr id="568" name="Shape 568"/>
          <p:cNvPicPr preferRelativeResize="0"/>
          <p:nvPr/>
        </p:nvPicPr>
        <p:blipFill rotWithShape="1">
          <a:blip r:embed="rId7">
            <a:alphaModFix/>
          </a:blip>
          <a:srcRect b="5375" l="3778" r="8563" t="9835"/>
          <a:stretch/>
        </p:blipFill>
        <p:spPr>
          <a:xfrm>
            <a:off x="1385050" y="2985275"/>
            <a:ext cx="2076450" cy="1494267"/>
          </a:xfrm>
          <a:prstGeom prst="rect">
            <a:avLst/>
          </a:prstGeom>
          <a:noFill/>
          <a:ln>
            <a:noFill/>
          </a:ln>
        </p:spPr>
      </p:pic>
      <p:pic>
        <p:nvPicPr>
          <p:cNvPr id="569" name="Shape 569"/>
          <p:cNvPicPr preferRelativeResize="0"/>
          <p:nvPr/>
        </p:nvPicPr>
        <p:blipFill rotWithShape="1">
          <a:blip r:embed="rId8">
            <a:alphaModFix/>
          </a:blip>
          <a:srcRect b="4958" l="3538" r="8416" t="8796"/>
          <a:stretch/>
        </p:blipFill>
        <p:spPr>
          <a:xfrm>
            <a:off x="3648875" y="2984700"/>
            <a:ext cx="2076450" cy="1530529"/>
          </a:xfrm>
          <a:prstGeom prst="rect">
            <a:avLst/>
          </a:prstGeom>
          <a:noFill/>
          <a:ln>
            <a:noFill/>
          </a:ln>
        </p:spPr>
      </p:pic>
      <p:pic>
        <p:nvPicPr>
          <p:cNvPr id="570" name="Shape 570"/>
          <p:cNvPicPr preferRelativeResize="0"/>
          <p:nvPr/>
        </p:nvPicPr>
        <p:blipFill rotWithShape="1">
          <a:blip r:embed="rId9">
            <a:alphaModFix/>
          </a:blip>
          <a:srcRect b="5171" l="3315" r="7310" t="9204"/>
          <a:stretch/>
        </p:blipFill>
        <p:spPr>
          <a:xfrm>
            <a:off x="5865074" y="2994225"/>
            <a:ext cx="2152609" cy="1530525"/>
          </a:xfrm>
          <a:prstGeom prst="rect">
            <a:avLst/>
          </a:prstGeom>
          <a:noFill/>
          <a:ln>
            <a:noFill/>
          </a:ln>
        </p:spPr>
      </p:pic>
      <p:sp>
        <p:nvSpPr>
          <p:cNvPr id="571" name="Shape 571"/>
          <p:cNvSpPr txBox="1"/>
          <p:nvPr/>
        </p:nvSpPr>
        <p:spPr>
          <a:xfrm>
            <a:off x="324037"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08</a:t>
            </a:r>
          </a:p>
        </p:txBody>
      </p:sp>
      <p:sp>
        <p:nvSpPr>
          <p:cNvPr id="572" name="Shape 572"/>
          <p:cNvSpPr txBox="1"/>
          <p:nvPr/>
        </p:nvSpPr>
        <p:spPr>
          <a:xfrm>
            <a:off x="2526400"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09</a:t>
            </a:r>
          </a:p>
        </p:txBody>
      </p:sp>
      <p:sp>
        <p:nvSpPr>
          <p:cNvPr id="573" name="Shape 573"/>
          <p:cNvSpPr txBox="1"/>
          <p:nvPr/>
        </p:nvSpPr>
        <p:spPr>
          <a:xfrm>
            <a:off x="4728775" y="244080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10</a:t>
            </a:r>
          </a:p>
        </p:txBody>
      </p:sp>
      <p:sp>
        <p:nvSpPr>
          <p:cNvPr id="574" name="Shape 574"/>
          <p:cNvSpPr txBox="1"/>
          <p:nvPr/>
        </p:nvSpPr>
        <p:spPr>
          <a:xfrm>
            <a:off x="6931137" y="24804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11</a:t>
            </a:r>
          </a:p>
        </p:txBody>
      </p:sp>
      <p:sp>
        <p:nvSpPr>
          <p:cNvPr id="575" name="Shape 575"/>
          <p:cNvSpPr txBox="1"/>
          <p:nvPr/>
        </p:nvSpPr>
        <p:spPr>
          <a:xfrm>
            <a:off x="1411675" y="45437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12</a:t>
            </a:r>
          </a:p>
        </p:txBody>
      </p:sp>
      <p:sp>
        <p:nvSpPr>
          <p:cNvPr id="576" name="Shape 576"/>
          <p:cNvSpPr txBox="1"/>
          <p:nvPr/>
        </p:nvSpPr>
        <p:spPr>
          <a:xfrm>
            <a:off x="3560387" y="45437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13</a:t>
            </a:r>
          </a:p>
        </p:txBody>
      </p:sp>
      <p:sp>
        <p:nvSpPr>
          <p:cNvPr id="577" name="Shape 577"/>
          <p:cNvSpPr txBox="1"/>
          <p:nvPr/>
        </p:nvSpPr>
        <p:spPr>
          <a:xfrm>
            <a:off x="5929762" y="454375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14</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a:t>
            </a:r>
          </a:p>
        </p:txBody>
      </p:sp>
      <p:pic>
        <p:nvPicPr>
          <p:cNvPr id="583" name="Shape 583"/>
          <p:cNvPicPr preferRelativeResize="0"/>
          <p:nvPr/>
        </p:nvPicPr>
        <p:blipFill rotWithShape="1">
          <a:blip r:embed="rId3">
            <a:alphaModFix/>
          </a:blip>
          <a:srcRect b="16395" l="37093" r="36512" t="34471"/>
          <a:stretch/>
        </p:blipFill>
        <p:spPr>
          <a:xfrm>
            <a:off x="246537" y="1054737"/>
            <a:ext cx="1609725" cy="1590675"/>
          </a:xfrm>
          <a:prstGeom prst="rect">
            <a:avLst/>
          </a:prstGeom>
          <a:noFill/>
          <a:ln>
            <a:noFill/>
          </a:ln>
        </p:spPr>
      </p:pic>
      <p:pic>
        <p:nvPicPr>
          <p:cNvPr id="584" name="Shape 584"/>
          <p:cNvPicPr preferRelativeResize="0"/>
          <p:nvPr/>
        </p:nvPicPr>
        <p:blipFill rotWithShape="1">
          <a:blip r:embed="rId4">
            <a:alphaModFix/>
          </a:blip>
          <a:srcRect b="22932" l="35842" r="38199" t="27724"/>
          <a:stretch/>
        </p:blipFill>
        <p:spPr>
          <a:xfrm>
            <a:off x="260825" y="3097324"/>
            <a:ext cx="1609724" cy="1629119"/>
          </a:xfrm>
          <a:prstGeom prst="rect">
            <a:avLst/>
          </a:prstGeom>
          <a:noFill/>
          <a:ln>
            <a:noFill/>
          </a:ln>
        </p:spPr>
      </p:pic>
      <p:pic>
        <p:nvPicPr>
          <p:cNvPr id="585" name="Shape 585"/>
          <p:cNvPicPr preferRelativeResize="0"/>
          <p:nvPr/>
        </p:nvPicPr>
        <p:blipFill rotWithShape="1">
          <a:blip r:embed="rId5">
            <a:alphaModFix/>
          </a:blip>
          <a:srcRect b="15496" l="37373" r="36013" t="35458"/>
          <a:stretch/>
        </p:blipFill>
        <p:spPr>
          <a:xfrm>
            <a:off x="2164950" y="1059524"/>
            <a:ext cx="1609724" cy="1590675"/>
          </a:xfrm>
          <a:prstGeom prst="rect">
            <a:avLst/>
          </a:prstGeom>
          <a:noFill/>
          <a:ln>
            <a:noFill/>
          </a:ln>
        </p:spPr>
      </p:pic>
      <p:pic>
        <p:nvPicPr>
          <p:cNvPr id="586" name="Shape 586"/>
          <p:cNvPicPr preferRelativeResize="0"/>
          <p:nvPr/>
        </p:nvPicPr>
        <p:blipFill rotWithShape="1">
          <a:blip r:embed="rId6">
            <a:alphaModFix/>
          </a:blip>
          <a:srcRect b="22639" l="39719" r="34325" t="28198"/>
          <a:stretch/>
        </p:blipFill>
        <p:spPr>
          <a:xfrm>
            <a:off x="2184000" y="3097350"/>
            <a:ext cx="1609724" cy="1619421"/>
          </a:xfrm>
          <a:prstGeom prst="rect">
            <a:avLst/>
          </a:prstGeom>
          <a:noFill/>
          <a:ln>
            <a:noFill/>
          </a:ln>
        </p:spPr>
      </p:pic>
      <p:sp>
        <p:nvSpPr>
          <p:cNvPr id="587" name="Shape 587"/>
          <p:cNvSpPr txBox="1"/>
          <p:nvPr/>
        </p:nvSpPr>
        <p:spPr>
          <a:xfrm>
            <a:off x="237212" y="679050"/>
            <a:ext cx="1628400" cy="308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Good Results</a:t>
            </a:r>
          </a:p>
        </p:txBody>
      </p:sp>
      <p:sp>
        <p:nvSpPr>
          <p:cNvPr id="588" name="Shape 588"/>
          <p:cNvSpPr txBox="1"/>
          <p:nvPr/>
        </p:nvSpPr>
        <p:spPr>
          <a:xfrm>
            <a:off x="2155600" y="535050"/>
            <a:ext cx="1628400" cy="380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Bad Results</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Auto Initialisation</a:t>
            </a:r>
          </a:p>
        </p:txBody>
      </p:sp>
      <p:sp>
        <p:nvSpPr>
          <p:cNvPr id="589" name="Shape 589"/>
          <p:cNvSpPr txBox="1"/>
          <p:nvPr/>
        </p:nvSpPr>
        <p:spPr>
          <a:xfrm>
            <a:off x="39812" y="26454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02</a:t>
            </a:r>
          </a:p>
        </p:txBody>
      </p:sp>
      <p:sp>
        <p:nvSpPr>
          <p:cNvPr id="590" name="Shape 590"/>
          <p:cNvSpPr txBox="1"/>
          <p:nvPr/>
        </p:nvSpPr>
        <p:spPr>
          <a:xfrm>
            <a:off x="1870537" y="26454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07</a:t>
            </a:r>
          </a:p>
        </p:txBody>
      </p:sp>
      <p:sp>
        <p:nvSpPr>
          <p:cNvPr id="591" name="Shape 591"/>
          <p:cNvSpPr txBox="1"/>
          <p:nvPr/>
        </p:nvSpPr>
        <p:spPr>
          <a:xfrm>
            <a:off x="54075" y="4716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10</a:t>
            </a:r>
          </a:p>
        </p:txBody>
      </p:sp>
      <p:sp>
        <p:nvSpPr>
          <p:cNvPr id="592" name="Shape 592"/>
          <p:cNvSpPr txBox="1"/>
          <p:nvPr/>
        </p:nvSpPr>
        <p:spPr>
          <a:xfrm>
            <a:off x="1977250" y="4716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4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400"/>
                                        <p:tgtEl>
                                          <p:spTgt spid="589"/>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4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4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8"/>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4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400"/>
                                        <p:tgtEl>
                                          <p:spTgt spid="590"/>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4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4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1" name="Shape 91"/>
        <p:cNvGrpSpPr/>
        <p:nvPr/>
      </p:nvGrpSpPr>
      <p:grpSpPr>
        <a:xfrm>
          <a:off x="0" y="0"/>
          <a:ext cx="0" cy="0"/>
          <a:chOff x="0" y="0"/>
          <a:chExt cx="0" cy="0"/>
        </a:xfrm>
      </p:grpSpPr>
      <p:sp>
        <p:nvSpPr>
          <p:cNvPr id="92" name="Shape 92"/>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Aligning Landmarks:</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sp>
        <p:nvSpPr>
          <p:cNvPr id="93" name="Shape 93"/>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94" name="Shape 94"/>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95" name="Shape 95"/>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96" name="Shape 96"/>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97" name="Shape 97"/>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98" name="Shape 98"/>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99" name="Shape 99"/>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Shape 100"/>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101" name="Shape 101"/>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 name="Shape 102"/>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103" name="Shape 103"/>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104" name="Shape 104"/>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105" name="Shape 105"/>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106" name="Shape 106"/>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107" name="Shape 107"/>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108" name="Shape 108"/>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Shape 109"/>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Shape 110"/>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111" name="Shape 111"/>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112" name="Shape 112"/>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113" name="Shape 113"/>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114" name="Shape 114"/>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115" name="Shape 115"/>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116" name="Shape 116"/>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117" name="Shape 117"/>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Shape 118"/>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119" name="Shape 119"/>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120" name="Shape 120"/>
          <p:cNvSpPr/>
          <p:nvPr/>
        </p:nvSpPr>
        <p:spPr>
          <a:xfrm>
            <a:off x="1252575" y="1740300"/>
            <a:ext cx="2038500" cy="2184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Shape 597"/>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Results Evaluation:</a:t>
            </a:r>
          </a:p>
        </p:txBody>
      </p:sp>
      <p:pic>
        <p:nvPicPr>
          <p:cNvPr id="598" name="Shape 598"/>
          <p:cNvPicPr preferRelativeResize="0"/>
          <p:nvPr/>
        </p:nvPicPr>
        <p:blipFill rotWithShape="1">
          <a:blip r:embed="rId3">
            <a:alphaModFix/>
          </a:blip>
          <a:srcRect b="16395" l="37093" r="36512" t="34471"/>
          <a:stretch/>
        </p:blipFill>
        <p:spPr>
          <a:xfrm>
            <a:off x="246537" y="1054737"/>
            <a:ext cx="1609725" cy="1590675"/>
          </a:xfrm>
          <a:prstGeom prst="rect">
            <a:avLst/>
          </a:prstGeom>
          <a:noFill/>
          <a:ln>
            <a:noFill/>
          </a:ln>
        </p:spPr>
      </p:pic>
      <p:pic>
        <p:nvPicPr>
          <p:cNvPr id="599" name="Shape 599"/>
          <p:cNvPicPr preferRelativeResize="0"/>
          <p:nvPr/>
        </p:nvPicPr>
        <p:blipFill rotWithShape="1">
          <a:blip r:embed="rId4">
            <a:alphaModFix/>
          </a:blip>
          <a:srcRect b="22932" l="35842" r="38199" t="27724"/>
          <a:stretch/>
        </p:blipFill>
        <p:spPr>
          <a:xfrm>
            <a:off x="260825" y="3097324"/>
            <a:ext cx="1609724" cy="1629119"/>
          </a:xfrm>
          <a:prstGeom prst="rect">
            <a:avLst/>
          </a:prstGeom>
          <a:noFill/>
          <a:ln>
            <a:noFill/>
          </a:ln>
        </p:spPr>
      </p:pic>
      <p:pic>
        <p:nvPicPr>
          <p:cNvPr id="600" name="Shape 600"/>
          <p:cNvPicPr preferRelativeResize="0"/>
          <p:nvPr/>
        </p:nvPicPr>
        <p:blipFill rotWithShape="1">
          <a:blip r:embed="rId5">
            <a:alphaModFix/>
          </a:blip>
          <a:srcRect b="15496" l="37373" r="36013" t="35458"/>
          <a:stretch/>
        </p:blipFill>
        <p:spPr>
          <a:xfrm>
            <a:off x="2164950" y="1059524"/>
            <a:ext cx="1609724" cy="1590675"/>
          </a:xfrm>
          <a:prstGeom prst="rect">
            <a:avLst/>
          </a:prstGeom>
          <a:noFill/>
          <a:ln>
            <a:noFill/>
          </a:ln>
        </p:spPr>
      </p:pic>
      <p:pic>
        <p:nvPicPr>
          <p:cNvPr id="601" name="Shape 601"/>
          <p:cNvPicPr preferRelativeResize="0"/>
          <p:nvPr/>
        </p:nvPicPr>
        <p:blipFill rotWithShape="1">
          <a:blip r:embed="rId6">
            <a:alphaModFix/>
          </a:blip>
          <a:srcRect b="22639" l="39719" r="34325" t="28198"/>
          <a:stretch/>
        </p:blipFill>
        <p:spPr>
          <a:xfrm>
            <a:off x="2184000" y="3097350"/>
            <a:ext cx="1609724" cy="1619421"/>
          </a:xfrm>
          <a:prstGeom prst="rect">
            <a:avLst/>
          </a:prstGeom>
          <a:noFill/>
          <a:ln>
            <a:noFill/>
          </a:ln>
        </p:spPr>
      </p:pic>
      <p:pic>
        <p:nvPicPr>
          <p:cNvPr id="602" name="Shape 602"/>
          <p:cNvPicPr preferRelativeResize="0"/>
          <p:nvPr/>
        </p:nvPicPr>
        <p:blipFill rotWithShape="1">
          <a:blip r:embed="rId7">
            <a:alphaModFix/>
          </a:blip>
          <a:srcRect b="16568" l="36778" r="37729" t="35518"/>
          <a:stretch/>
        </p:blipFill>
        <p:spPr>
          <a:xfrm>
            <a:off x="4083350" y="1078574"/>
            <a:ext cx="1609724" cy="1599849"/>
          </a:xfrm>
          <a:prstGeom prst="rect">
            <a:avLst/>
          </a:prstGeom>
          <a:noFill/>
          <a:ln>
            <a:noFill/>
          </a:ln>
        </p:spPr>
      </p:pic>
      <p:pic>
        <p:nvPicPr>
          <p:cNvPr id="603" name="Shape 603"/>
          <p:cNvPicPr preferRelativeResize="0"/>
          <p:nvPr/>
        </p:nvPicPr>
        <p:blipFill rotWithShape="1">
          <a:blip r:embed="rId8">
            <a:alphaModFix/>
          </a:blip>
          <a:srcRect b="20224" l="37718" r="36792" t="31019"/>
          <a:stretch/>
        </p:blipFill>
        <p:spPr>
          <a:xfrm>
            <a:off x="4107175" y="3097325"/>
            <a:ext cx="1609724" cy="1643174"/>
          </a:xfrm>
          <a:prstGeom prst="rect">
            <a:avLst/>
          </a:prstGeom>
          <a:noFill/>
          <a:ln>
            <a:noFill/>
          </a:ln>
        </p:spPr>
      </p:pic>
      <p:pic>
        <p:nvPicPr>
          <p:cNvPr id="604" name="Shape 604"/>
          <p:cNvPicPr preferRelativeResize="0"/>
          <p:nvPr/>
        </p:nvPicPr>
        <p:blipFill rotWithShape="1">
          <a:blip r:embed="rId9">
            <a:alphaModFix/>
          </a:blip>
          <a:srcRect b="5744" l="3156" r="7930" t="9010"/>
          <a:stretch/>
        </p:blipFill>
        <p:spPr>
          <a:xfrm>
            <a:off x="6252949" y="839550"/>
            <a:ext cx="2453899" cy="1762649"/>
          </a:xfrm>
          <a:prstGeom prst="rect">
            <a:avLst/>
          </a:prstGeom>
          <a:noFill/>
          <a:ln>
            <a:noFill/>
          </a:ln>
        </p:spPr>
      </p:pic>
      <p:pic>
        <p:nvPicPr>
          <p:cNvPr id="605" name="Shape 605"/>
          <p:cNvPicPr preferRelativeResize="0"/>
          <p:nvPr/>
        </p:nvPicPr>
        <p:blipFill rotWithShape="1">
          <a:blip r:embed="rId10">
            <a:alphaModFix/>
          </a:blip>
          <a:srcRect b="5368" l="3785" r="7773" t="9007"/>
          <a:stretch/>
        </p:blipFill>
        <p:spPr>
          <a:xfrm>
            <a:off x="6252950" y="3026756"/>
            <a:ext cx="2453899" cy="1773693"/>
          </a:xfrm>
          <a:prstGeom prst="rect">
            <a:avLst/>
          </a:prstGeom>
          <a:noFill/>
          <a:ln>
            <a:noFill/>
          </a:ln>
        </p:spPr>
      </p:pic>
      <p:sp>
        <p:nvSpPr>
          <p:cNvPr id="606" name="Shape 606"/>
          <p:cNvSpPr txBox="1"/>
          <p:nvPr/>
        </p:nvSpPr>
        <p:spPr>
          <a:xfrm>
            <a:off x="237212" y="679050"/>
            <a:ext cx="1628400" cy="308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Good Results</a:t>
            </a:r>
          </a:p>
        </p:txBody>
      </p:sp>
      <p:sp>
        <p:nvSpPr>
          <p:cNvPr id="607" name="Shape 607"/>
          <p:cNvSpPr txBox="1"/>
          <p:nvPr/>
        </p:nvSpPr>
        <p:spPr>
          <a:xfrm>
            <a:off x="2155600" y="535050"/>
            <a:ext cx="1628400" cy="380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Bad Results</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Auto Initialisation</a:t>
            </a:r>
          </a:p>
        </p:txBody>
      </p:sp>
      <p:sp>
        <p:nvSpPr>
          <p:cNvPr id="608" name="Shape 608"/>
          <p:cNvSpPr txBox="1"/>
          <p:nvPr/>
        </p:nvSpPr>
        <p:spPr>
          <a:xfrm>
            <a:off x="39812" y="26454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02</a:t>
            </a:r>
          </a:p>
        </p:txBody>
      </p:sp>
      <p:sp>
        <p:nvSpPr>
          <p:cNvPr id="609" name="Shape 609"/>
          <p:cNvSpPr txBox="1"/>
          <p:nvPr/>
        </p:nvSpPr>
        <p:spPr>
          <a:xfrm>
            <a:off x="4007300" y="535050"/>
            <a:ext cx="1801800" cy="380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Improved Results</a:t>
            </a:r>
            <a:br>
              <a:rPr b="0" i="0" lang="en" sz="1400" u="none" cap="none" strike="noStrike">
                <a:solidFill>
                  <a:srgbClr val="EFEFEF"/>
                </a:solidFill>
                <a:latin typeface="Arial"/>
                <a:ea typeface="Arial"/>
                <a:cs typeface="Arial"/>
                <a:sym typeface="Arial"/>
              </a:rPr>
            </a:br>
            <a:r>
              <a:rPr b="0" i="0" lang="en" sz="1400" u="none" cap="none" strike="noStrike">
                <a:solidFill>
                  <a:srgbClr val="EFEFEF"/>
                </a:solidFill>
                <a:latin typeface="Arial"/>
                <a:ea typeface="Arial"/>
                <a:cs typeface="Arial"/>
                <a:sym typeface="Arial"/>
              </a:rPr>
              <a:t>Manual Initialisation</a:t>
            </a:r>
          </a:p>
        </p:txBody>
      </p:sp>
      <p:sp>
        <p:nvSpPr>
          <p:cNvPr id="610" name="Shape 610"/>
          <p:cNvSpPr txBox="1"/>
          <p:nvPr/>
        </p:nvSpPr>
        <p:spPr>
          <a:xfrm>
            <a:off x="6665700" y="463350"/>
            <a:ext cx="1628400" cy="3807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Dice Coefficients</a:t>
            </a:r>
          </a:p>
        </p:txBody>
      </p:sp>
      <p:sp>
        <p:nvSpPr>
          <p:cNvPr id="611" name="Shape 611"/>
          <p:cNvSpPr txBox="1"/>
          <p:nvPr/>
        </p:nvSpPr>
        <p:spPr>
          <a:xfrm>
            <a:off x="1870537" y="26454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07</a:t>
            </a:r>
          </a:p>
        </p:txBody>
      </p:sp>
      <p:sp>
        <p:nvSpPr>
          <p:cNvPr id="612" name="Shape 612"/>
          <p:cNvSpPr txBox="1"/>
          <p:nvPr/>
        </p:nvSpPr>
        <p:spPr>
          <a:xfrm>
            <a:off x="3908012" y="26454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07</a:t>
            </a:r>
          </a:p>
        </p:txBody>
      </p:sp>
      <p:sp>
        <p:nvSpPr>
          <p:cNvPr id="613" name="Shape 613"/>
          <p:cNvSpPr txBox="1"/>
          <p:nvPr/>
        </p:nvSpPr>
        <p:spPr>
          <a:xfrm>
            <a:off x="54075" y="4716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10</a:t>
            </a:r>
          </a:p>
        </p:txBody>
      </p:sp>
      <p:sp>
        <p:nvSpPr>
          <p:cNvPr id="614" name="Shape 614"/>
          <p:cNvSpPr txBox="1"/>
          <p:nvPr/>
        </p:nvSpPr>
        <p:spPr>
          <a:xfrm>
            <a:off x="1977250" y="4716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13</a:t>
            </a:r>
          </a:p>
        </p:txBody>
      </p:sp>
      <p:sp>
        <p:nvSpPr>
          <p:cNvPr id="615" name="Shape 615"/>
          <p:cNvSpPr txBox="1"/>
          <p:nvPr/>
        </p:nvSpPr>
        <p:spPr>
          <a:xfrm>
            <a:off x="3876600" y="471677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13</a:t>
            </a:r>
          </a:p>
        </p:txBody>
      </p:sp>
      <p:sp>
        <p:nvSpPr>
          <p:cNvPr id="616" name="Shape 616"/>
          <p:cNvSpPr txBox="1"/>
          <p:nvPr/>
        </p:nvSpPr>
        <p:spPr>
          <a:xfrm>
            <a:off x="6468287" y="2578825"/>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07</a:t>
            </a:r>
          </a:p>
        </p:txBody>
      </p:sp>
      <p:sp>
        <p:nvSpPr>
          <p:cNvPr id="617" name="Shape 617"/>
          <p:cNvSpPr txBox="1"/>
          <p:nvPr/>
        </p:nvSpPr>
        <p:spPr>
          <a:xfrm>
            <a:off x="6468300" y="4740500"/>
            <a:ext cx="2023200" cy="261900"/>
          </a:xfrm>
          <a:prstGeom prst="rect">
            <a:avLst/>
          </a:prstGeom>
          <a:noFill/>
          <a:ln>
            <a:noFill/>
          </a:ln>
        </p:spPr>
        <p:txBody>
          <a:bodyPr anchorCtr="0" anchor="t" bIns="91425" lIns="91425" rIns="91425" wrap="square" tIns="91425">
            <a:noAutofit/>
          </a:bodyPr>
          <a:lstStyle/>
          <a:p>
            <a:pPr indent="-88900" lvl="0" marL="0" marR="0" rtl="0" algn="ctr">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Radiograph 13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4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400"/>
                                        <p:tgtEl>
                                          <p:spTgt spid="612"/>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4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4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4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400"/>
                                        <p:tgtEl>
                                          <p:spTgt spid="616"/>
                                        </p:tgtEl>
                                      </p:cBhvr>
                                    </p:animEffect>
                                  </p:childTnLst>
                                </p:cTn>
                              </p:par>
                            </p:childTnLst>
                          </p:cTn>
                        </p:par>
                        <p:par>
                          <p:cTn fill="hold">
                            <p:stCondLst>
                              <p:cond delay="401"/>
                            </p:stCondLst>
                            <p:childTnLst>
                              <p:par>
                                <p:cTn fill="hold" nodeType="after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4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400"/>
                                        <p:tgtEl>
                                          <p:spTgt spid="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Shape 622"/>
          <p:cNvSpPr txBox="1"/>
          <p:nvPr>
            <p:ph type="title"/>
          </p:nvPr>
        </p:nvSpPr>
        <p:spPr>
          <a:xfrm>
            <a:off x="66600" y="1787025"/>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Possible Extensions:</a:t>
            </a:r>
          </a:p>
        </p:txBody>
      </p:sp>
      <p:sp>
        <p:nvSpPr>
          <p:cNvPr id="623" name="Shape 623"/>
          <p:cNvSpPr txBox="1"/>
          <p:nvPr>
            <p:ph type="title"/>
          </p:nvPr>
        </p:nvSpPr>
        <p:spPr>
          <a:xfrm>
            <a:off x="136075" y="254075"/>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Challenges Faced:</a:t>
            </a:r>
          </a:p>
        </p:txBody>
      </p:sp>
      <p:sp>
        <p:nvSpPr>
          <p:cNvPr id="624" name="Shape 624"/>
          <p:cNvSpPr txBox="1"/>
          <p:nvPr/>
        </p:nvSpPr>
        <p:spPr>
          <a:xfrm>
            <a:off x="311700" y="2359725"/>
            <a:ext cx="8657700" cy="20172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EFEFEF"/>
              </a:buClr>
              <a:buSzPts val="1800"/>
              <a:buFont typeface="Arial"/>
              <a:buChar char="●"/>
            </a:pPr>
            <a:r>
              <a:rPr lang="en" sz="1800">
                <a:solidFill>
                  <a:srgbClr val="EFEFEF"/>
                </a:solidFill>
              </a:rPr>
              <a:t>Initial estimate using Convolutional Neural Network</a:t>
            </a:r>
            <a:br>
              <a:rPr lang="en" sz="1800">
                <a:solidFill>
                  <a:srgbClr val="EFEFEF"/>
                </a:solidFill>
              </a:rPr>
            </a:br>
          </a:p>
          <a:p>
            <a:pPr indent="-3429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Choosing </a:t>
            </a:r>
            <a:r>
              <a:rPr b="0" i="1" lang="en" sz="1800" u="none" cap="none" strike="noStrike">
                <a:solidFill>
                  <a:srgbClr val="EFEFEF"/>
                </a:solidFill>
                <a:latin typeface="Arial"/>
                <a:ea typeface="Arial"/>
                <a:cs typeface="Arial"/>
                <a:sym typeface="Arial"/>
              </a:rPr>
              <a:t>‘k’</a:t>
            </a:r>
            <a:r>
              <a:rPr b="0" i="0" lang="en" sz="1800" u="none" cap="none" strike="noStrike">
                <a:solidFill>
                  <a:srgbClr val="EFEFEF"/>
                </a:solidFill>
                <a:latin typeface="Arial"/>
                <a:ea typeface="Arial"/>
                <a:cs typeface="Arial"/>
                <a:sym typeface="Arial"/>
              </a:rPr>
              <a:t> and </a:t>
            </a:r>
            <a:r>
              <a:rPr b="0" i="1" lang="en" sz="1800" u="none" cap="none" strike="noStrike">
                <a:solidFill>
                  <a:srgbClr val="EFEFEF"/>
                </a:solidFill>
                <a:latin typeface="Arial"/>
                <a:ea typeface="Arial"/>
                <a:cs typeface="Arial"/>
                <a:sym typeface="Arial"/>
              </a:rPr>
              <a:t>‘m’ </a:t>
            </a:r>
            <a:r>
              <a:rPr b="0" i="0" lang="en" sz="1800" u="none" cap="none" strike="noStrike">
                <a:solidFill>
                  <a:srgbClr val="EFEFEF"/>
                </a:solidFill>
                <a:latin typeface="Arial"/>
                <a:ea typeface="Arial"/>
                <a:cs typeface="Arial"/>
                <a:sym typeface="Arial"/>
              </a:rPr>
              <a:t>by cross-validation</a:t>
            </a:r>
          </a:p>
          <a:p>
            <a:pPr indent="-3429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Non-line</a:t>
            </a:r>
            <a:r>
              <a:rPr b="0" i="0" lang="en" sz="1800" u="none" cap="none" strike="noStrike">
                <a:solidFill>
                  <a:srgbClr val="EFEFEF"/>
                </a:solidFill>
                <a:latin typeface="Arial"/>
                <a:ea typeface="Arial"/>
                <a:cs typeface="Arial"/>
                <a:sym typeface="Arial"/>
              </a:rPr>
              <a:t>a</a:t>
            </a:r>
            <a:r>
              <a:rPr b="0" i="0" lang="en" sz="1800" u="none" cap="none" strike="noStrike">
                <a:solidFill>
                  <a:srgbClr val="EFEFEF"/>
                </a:solidFill>
                <a:latin typeface="Arial"/>
                <a:ea typeface="Arial"/>
                <a:cs typeface="Arial"/>
                <a:sym typeface="Arial"/>
              </a:rPr>
              <a:t>r dependencies between the shape parameters </a:t>
            </a:r>
            <a:r>
              <a:rPr b="0" i="1" lang="en" sz="1800" u="none" cap="none" strike="noStrike">
                <a:solidFill>
                  <a:srgbClr val="EFEFEF"/>
                </a:solidFill>
                <a:latin typeface="Arial"/>
                <a:ea typeface="Arial"/>
                <a:cs typeface="Arial"/>
                <a:sym typeface="Arial"/>
              </a:rPr>
              <a:t>‘b</a:t>
            </a:r>
            <a:r>
              <a:rPr b="0" baseline="-25000" i="1" lang="en" sz="1800" u="none" cap="none" strike="noStrike">
                <a:solidFill>
                  <a:srgbClr val="EFEFEF"/>
                </a:solidFill>
                <a:latin typeface="Arial"/>
                <a:ea typeface="Arial"/>
                <a:cs typeface="Arial"/>
                <a:sym typeface="Arial"/>
              </a:rPr>
              <a:t>i</a:t>
            </a:r>
            <a:r>
              <a:rPr b="0" i="1" lang="en" sz="1800" u="none" cap="none" strike="noStrike">
                <a:solidFill>
                  <a:srgbClr val="EFEFEF"/>
                </a:solidFill>
                <a:latin typeface="Arial"/>
                <a:ea typeface="Arial"/>
                <a:cs typeface="Arial"/>
                <a:sym typeface="Arial"/>
              </a:rPr>
              <a:t>’</a:t>
            </a:r>
            <a:r>
              <a:rPr b="0" i="0" lang="en" sz="1800" u="none" cap="none" strike="noStrike">
                <a:solidFill>
                  <a:srgbClr val="EFEFEF"/>
                </a:solidFill>
                <a:latin typeface="Arial"/>
                <a:ea typeface="Arial"/>
                <a:cs typeface="Arial"/>
                <a:sym typeface="Arial"/>
              </a:rPr>
              <a:t> can be handled by non-linear PCA using Artificial Neural Network or Support Vector Machines</a:t>
            </a:r>
          </a:p>
          <a:p>
            <a:pPr indent="-3429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ASM for all four upper (or lower incisors) and then iteratively half the number of incisors to fit and so on.</a:t>
            </a:r>
          </a:p>
        </p:txBody>
      </p:sp>
      <p:sp>
        <p:nvSpPr>
          <p:cNvPr id="625" name="Shape 625"/>
          <p:cNvSpPr txBox="1"/>
          <p:nvPr/>
        </p:nvSpPr>
        <p:spPr>
          <a:xfrm>
            <a:off x="298550" y="804350"/>
            <a:ext cx="8520600" cy="1135200"/>
          </a:xfrm>
          <a:prstGeom prst="rect">
            <a:avLst/>
          </a:prstGeom>
          <a:noFill/>
          <a:ln>
            <a:noFill/>
          </a:ln>
        </p:spPr>
        <p:txBody>
          <a:bodyPr anchorCtr="0" anchor="t" bIns="91425" lIns="91425" rIns="91425" wrap="square" tIns="91425">
            <a:noAutofit/>
          </a:bodyPr>
          <a:lstStyle/>
          <a:p>
            <a:pPr indent="-3429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Poor Initial Estimate</a:t>
            </a:r>
          </a:p>
          <a:p>
            <a:pPr indent="-3429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Small Training Set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4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631" name="Shape 631"/>
          <p:cNvSpPr txBox="1"/>
          <p:nvPr>
            <p:ph idx="1" type="body"/>
          </p:nvPr>
        </p:nvSpPr>
        <p:spPr>
          <a:xfrm>
            <a:off x="311700" y="1152475"/>
            <a:ext cx="8520600" cy="3416400"/>
          </a:xfrm>
          <a:prstGeom prst="rect">
            <a:avLst/>
          </a:prstGeom>
        </p:spPr>
        <p:txBody>
          <a:bodyPr anchorCtr="0" anchor="ctr" bIns="91425" lIns="91425" rIns="91425" wrap="square" tIns="91425">
            <a:noAutofit/>
          </a:bodyPr>
          <a:lstStyle/>
          <a:p>
            <a:pPr indent="114300" lvl="0" marL="0" algn="ctr">
              <a:spcBef>
                <a:spcPts val="0"/>
              </a:spcBef>
              <a:buNone/>
            </a:pPr>
            <a:r>
              <a:rPr lang="en">
                <a:solidFill>
                  <a:srgbClr val="FFFFFF"/>
                </a:solidFill>
              </a:rPr>
              <a:t>Questions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4" name="Shape 124"/>
        <p:cNvGrpSpPr/>
        <p:nvPr/>
      </p:nvGrpSpPr>
      <p:grpSpPr>
        <a:xfrm>
          <a:off x="0" y="0"/>
          <a:ext cx="0" cy="0"/>
          <a:chOff x="0" y="0"/>
          <a:chExt cx="0" cy="0"/>
        </a:xfrm>
      </p:grpSpPr>
      <p:sp>
        <p:nvSpPr>
          <p:cNvPr id="125" name="Shape 125"/>
          <p:cNvSpPr txBox="1"/>
          <p:nvPr>
            <p:ph idx="1" type="body"/>
          </p:nvPr>
        </p:nvSpPr>
        <p:spPr>
          <a:xfrm>
            <a:off x="311700" y="765625"/>
            <a:ext cx="8520600" cy="41496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Minimize the squared distances between equivalent points on different shapes</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50800" lvl="0" marL="0" marR="0" rtl="0" algn="l">
              <a:lnSpc>
                <a:spcPct val="115000"/>
              </a:lnSpc>
              <a:spcBef>
                <a:spcPts val="1600"/>
              </a:spcBef>
              <a:spcAft>
                <a:spcPts val="0"/>
              </a:spcAft>
              <a:buClr>
                <a:schemeClr val="lt2"/>
              </a:buClr>
              <a:buSzPts val="800"/>
              <a:buFont typeface="Arial"/>
              <a:buNone/>
            </a:pPr>
            <a:r>
              <a:t/>
            </a:r>
            <a:endParaRPr b="0" i="0" sz="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T. F. Cootes, C. J. Taylor, D.H. Cooper, J. Graham. Active Shape Models - Their Training and  Application. In Computer Vision and Image Understanding, 61(1):98-59, Jan. 1995</a:t>
            </a: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126" name="Shape 126"/>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Aligning Landmarks - Procrustes Analysis: </a:t>
            </a:r>
          </a:p>
        </p:txBody>
      </p:sp>
      <p:pic>
        <p:nvPicPr>
          <p:cNvPr id="127" name="Shape 127"/>
          <p:cNvPicPr preferRelativeResize="0"/>
          <p:nvPr/>
        </p:nvPicPr>
        <p:blipFill rotWithShape="1">
          <a:blip r:embed="rId3">
            <a:alphaModFix/>
          </a:blip>
          <a:srcRect b="0" l="0" r="0" t="0"/>
          <a:stretch/>
        </p:blipFill>
        <p:spPr>
          <a:xfrm>
            <a:off x="1921175" y="1518375"/>
            <a:ext cx="4636299" cy="1692324"/>
          </a:xfrm>
          <a:prstGeom prst="rect">
            <a:avLst/>
          </a:prstGeom>
          <a:noFill/>
          <a:ln>
            <a:noFill/>
          </a:ln>
        </p:spPr>
      </p:pic>
      <p:sp>
        <p:nvSpPr>
          <p:cNvPr id="128" name="Shape 128"/>
          <p:cNvSpPr/>
          <p:nvPr/>
        </p:nvSpPr>
        <p:spPr>
          <a:xfrm>
            <a:off x="1936225" y="2138775"/>
            <a:ext cx="4606200" cy="451500"/>
          </a:xfrm>
          <a:prstGeom prst="rect">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Shape 129"/>
          <p:cNvCxnSpPr/>
          <p:nvPr/>
        </p:nvCxnSpPr>
        <p:spPr>
          <a:xfrm flipH="1" rot="10800000">
            <a:off x="337325" y="4752700"/>
            <a:ext cx="7698600" cy="2400"/>
          </a:xfrm>
          <a:prstGeom prst="straightConnector1">
            <a:avLst/>
          </a:prstGeom>
          <a:noFill/>
          <a:ln cap="flat" cmpd="sng" w="9525">
            <a:solidFill>
              <a:srgbClr val="FFFFFF"/>
            </a:solidFill>
            <a:prstDash val="solid"/>
            <a:round/>
            <a:headEnd len="med" w="med" type="none"/>
            <a:tailEnd len="med" w="med" type="none"/>
          </a:ln>
        </p:spPr>
      </p:cxnSp>
      <p:sp>
        <p:nvSpPr>
          <p:cNvPr id="130" name="Shape 130"/>
          <p:cNvSpPr txBox="1"/>
          <p:nvPr/>
        </p:nvSpPr>
        <p:spPr>
          <a:xfrm>
            <a:off x="382075" y="3300250"/>
            <a:ext cx="7714500" cy="1095600"/>
          </a:xfrm>
          <a:prstGeom prst="rect">
            <a:avLst/>
          </a:prstGeom>
          <a:noFill/>
          <a:ln>
            <a:noFill/>
          </a:ln>
        </p:spPr>
        <p:txBody>
          <a:bodyPr anchorCtr="0" anchor="t" bIns="91425" lIns="91425" rIns="91425" wrap="square" tIns="91425">
            <a:noAutofit/>
          </a:bodyPr>
          <a:lstStyle/>
          <a:p>
            <a:pPr indent="-457200" lvl="0" marL="457200" marR="0" rtl="0" algn="l">
              <a:lnSpc>
                <a:spcPct val="115000"/>
              </a:lnSpc>
              <a:spcBef>
                <a:spcPts val="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Need to ensure that the algorithm converges</a:t>
            </a:r>
          </a:p>
          <a:p>
            <a:pPr indent="-457200" lvl="0" marL="457200" marR="0" rtl="0" algn="l">
              <a:lnSpc>
                <a:spcPct val="115000"/>
              </a:lnSpc>
              <a:spcBef>
                <a:spcPts val="160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 4 (N-1) constraints on 4N variables makes the algorithm ill-conditioned</a:t>
            </a:r>
          </a:p>
          <a:p>
            <a:pPr indent="-457200" lvl="0" marL="457200" marR="0" rtl="0" algn="l">
              <a:lnSpc>
                <a:spcPct val="115000"/>
              </a:lnSpc>
              <a:spcBef>
                <a:spcPts val="1600"/>
              </a:spcBef>
              <a:spcAft>
                <a:spcPts val="0"/>
              </a:spcAft>
              <a:buClr>
                <a:srgbClr val="EFEFEF"/>
              </a:buClr>
              <a:buSzPts val="1800"/>
              <a:buFont typeface="Arial"/>
              <a:buNone/>
            </a:pPr>
            <a:r>
              <a:rPr b="0" i="0" lang="en" sz="1800" u="none" cap="none" strike="noStrike">
                <a:solidFill>
                  <a:srgbClr val="EFEFEF"/>
                </a:solidFill>
                <a:latin typeface="Arial"/>
                <a:ea typeface="Arial"/>
                <a:cs typeface="Arial"/>
                <a:sym typeface="Arial"/>
              </a:rPr>
              <a:t>Some constraints on pose and scale of mean gives a unique solution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4" name="Shape 134"/>
        <p:cNvGrpSpPr/>
        <p:nvPr/>
      </p:nvGrpSpPr>
      <p:grpSpPr>
        <a:xfrm>
          <a:off x="0" y="0"/>
          <a:ext cx="0" cy="0"/>
          <a:chOff x="0" y="0"/>
          <a:chExt cx="0" cy="0"/>
        </a:xfrm>
      </p:grpSpPr>
      <p:sp>
        <p:nvSpPr>
          <p:cNvPr id="135" name="Shape 135"/>
          <p:cNvSpPr txBox="1"/>
          <p:nvPr>
            <p:ph idx="1" type="body"/>
          </p:nvPr>
        </p:nvSpPr>
        <p:spPr>
          <a:xfrm>
            <a:off x="311700" y="765625"/>
            <a:ext cx="8520600" cy="4149600"/>
          </a:xfrm>
          <a:prstGeom prst="rect">
            <a:avLst/>
          </a:prstGeom>
          <a:noFill/>
          <a:ln>
            <a:noFill/>
          </a:ln>
        </p:spPr>
        <p:txBody>
          <a:bodyPr anchorCtr="0" anchor="t" bIns="91425" lIns="91425" rIns="91425" wrap="square" tIns="91425">
            <a:noAutofit/>
          </a:bodyPr>
          <a:lstStyle/>
          <a:p>
            <a:pPr indent="-114300" lvl="0" marL="0" marR="0" rtl="0" algn="l">
              <a:lnSpc>
                <a:spcPct val="115000"/>
              </a:lnSpc>
              <a:spcBef>
                <a:spcPts val="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Scatter of some landmark points from the aligned set of each of the incisors, with their respective mean shape overlaid. </a:t>
            </a: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t/>
            </a:r>
            <a:endParaRPr b="0" i="0" sz="1800" u="none" cap="none" strike="noStrike">
              <a:solidFill>
                <a:srgbClr val="EFEFEF"/>
              </a:solidFill>
              <a:latin typeface="Arial"/>
              <a:ea typeface="Arial"/>
              <a:cs typeface="Arial"/>
              <a:sym typeface="Arial"/>
            </a:endParaRP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342900" lvl="0" marL="457200" marR="0" rtl="0" algn="l">
              <a:lnSpc>
                <a:spcPct val="115000"/>
              </a:lnSpc>
              <a:spcBef>
                <a:spcPts val="1600"/>
              </a:spcBef>
              <a:spcAft>
                <a:spcPts val="0"/>
              </a:spcAft>
              <a:buClr>
                <a:schemeClr val="lt2"/>
              </a:buClr>
              <a:buSzPts val="1800"/>
              <a:buFont typeface="Arial"/>
              <a:buNone/>
            </a:pP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Incisor 2		    Incisor 4			Incisor 6			    Incisor 8</a:t>
            </a:r>
          </a:p>
        </p:txBody>
      </p:sp>
      <p:sp>
        <p:nvSpPr>
          <p:cNvPr id="136" name="Shape 136"/>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Aligning Landmarks - Procrustes Analysis: </a:t>
            </a:r>
          </a:p>
        </p:txBody>
      </p:sp>
      <p:pic>
        <p:nvPicPr>
          <p:cNvPr id="137" name="Shape 137"/>
          <p:cNvPicPr preferRelativeResize="0"/>
          <p:nvPr/>
        </p:nvPicPr>
        <p:blipFill rotWithShape="1">
          <a:blip r:embed="rId3">
            <a:alphaModFix/>
          </a:blip>
          <a:srcRect b="0" l="0" r="0" t="0"/>
          <a:stretch/>
        </p:blipFill>
        <p:spPr>
          <a:xfrm>
            <a:off x="732350" y="1761550"/>
            <a:ext cx="1317800" cy="2589349"/>
          </a:xfrm>
          <a:prstGeom prst="rect">
            <a:avLst/>
          </a:prstGeom>
          <a:noFill/>
          <a:ln>
            <a:noFill/>
          </a:ln>
        </p:spPr>
      </p:pic>
      <p:pic>
        <p:nvPicPr>
          <p:cNvPr id="138" name="Shape 138"/>
          <p:cNvPicPr preferRelativeResize="0"/>
          <p:nvPr/>
        </p:nvPicPr>
        <p:blipFill rotWithShape="1">
          <a:blip r:embed="rId4">
            <a:alphaModFix/>
          </a:blip>
          <a:srcRect b="0" l="0" r="0" t="0"/>
          <a:stretch/>
        </p:blipFill>
        <p:spPr>
          <a:xfrm>
            <a:off x="4728475" y="1755612"/>
            <a:ext cx="1317799" cy="2601222"/>
          </a:xfrm>
          <a:prstGeom prst="rect">
            <a:avLst/>
          </a:prstGeom>
          <a:noFill/>
          <a:ln>
            <a:noFill/>
          </a:ln>
        </p:spPr>
      </p:pic>
      <p:pic>
        <p:nvPicPr>
          <p:cNvPr id="139" name="Shape 139"/>
          <p:cNvPicPr preferRelativeResize="0"/>
          <p:nvPr/>
        </p:nvPicPr>
        <p:blipFill rotWithShape="1">
          <a:blip r:embed="rId5">
            <a:alphaModFix/>
          </a:blip>
          <a:srcRect b="0" l="0" r="0" t="0"/>
          <a:stretch/>
        </p:blipFill>
        <p:spPr>
          <a:xfrm>
            <a:off x="2660950" y="1750187"/>
            <a:ext cx="1317800" cy="2612068"/>
          </a:xfrm>
          <a:prstGeom prst="rect">
            <a:avLst/>
          </a:prstGeom>
          <a:noFill/>
          <a:ln>
            <a:noFill/>
          </a:ln>
        </p:spPr>
      </p:pic>
      <p:pic>
        <p:nvPicPr>
          <p:cNvPr id="140" name="Shape 140"/>
          <p:cNvPicPr preferRelativeResize="0"/>
          <p:nvPr/>
        </p:nvPicPr>
        <p:blipFill rotWithShape="1">
          <a:blip r:embed="rId6">
            <a:alphaModFix/>
          </a:blip>
          <a:srcRect b="0" l="0" r="0" t="0"/>
          <a:stretch/>
        </p:blipFill>
        <p:spPr>
          <a:xfrm>
            <a:off x="6796000" y="1759352"/>
            <a:ext cx="1317799" cy="26012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4" name="Shape 144"/>
        <p:cNvGrpSpPr/>
        <p:nvPr/>
      </p:nvGrpSpPr>
      <p:grpSpPr>
        <a:xfrm>
          <a:off x="0" y="0"/>
          <a:ext cx="0" cy="0"/>
          <a:chOff x="0" y="0"/>
          <a:chExt cx="0" cy="0"/>
        </a:xfrm>
      </p:grpSpPr>
      <p:sp>
        <p:nvSpPr>
          <p:cNvPr id="145" name="Shape 145"/>
          <p:cNvSpPr txBox="1"/>
          <p:nvPr>
            <p:ph type="title"/>
          </p:nvPr>
        </p:nvSpPr>
        <p:spPr>
          <a:xfrm>
            <a:off x="148400"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Principal Component Analysis:</a:t>
            </a:r>
          </a:p>
          <a:p>
            <a:pPr indent="-152400" lvl="0" marL="0" marR="0" rtl="0" algn="l">
              <a:lnSpc>
                <a:spcPct val="100000"/>
              </a:lnSpc>
              <a:spcBef>
                <a:spcPts val="0"/>
              </a:spcBef>
              <a:spcAft>
                <a:spcPts val="0"/>
              </a:spcAft>
              <a:buClr>
                <a:schemeClr val="dk1"/>
              </a:buClr>
              <a:buSzPts val="2400"/>
              <a:buFont typeface="Arial"/>
              <a:buNone/>
            </a:pPr>
            <a:r>
              <a:t/>
            </a:r>
            <a:endParaRPr b="0" i="0" sz="2400" u="sng" cap="none" strike="noStrike">
              <a:solidFill>
                <a:schemeClr val="dk1"/>
              </a:solidFill>
              <a:latin typeface="Arial"/>
              <a:ea typeface="Arial"/>
              <a:cs typeface="Arial"/>
              <a:sym typeface="Arial"/>
            </a:endParaRPr>
          </a:p>
        </p:txBody>
      </p:sp>
      <p:sp>
        <p:nvSpPr>
          <p:cNvPr id="146" name="Shape 146"/>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147" name="Shape 147"/>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48" name="Shape 148"/>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149" name="Shape 149"/>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150" name="Shape 150"/>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151" name="Shape 151"/>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152" name="Shape 152"/>
          <p:cNvSpPr/>
          <p:nvPr/>
        </p:nvSpPr>
        <p:spPr>
          <a:xfrm>
            <a:off x="3146400"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Shape 153"/>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154" name="Shape 154"/>
          <p:cNvSpPr/>
          <p:nvPr/>
        </p:nvSpPr>
        <p:spPr>
          <a:xfrm>
            <a:off x="661625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5" name="Shape 155"/>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156" name="Shape 156"/>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157" name="Shape 157"/>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158" name="Shape 158"/>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159" name="Shape 159"/>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160" name="Shape 160"/>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161" name="Shape 161"/>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Shape 162"/>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Shape 163"/>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164" name="Shape 164"/>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165" name="Shape 165"/>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166" name="Shape 166"/>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167" name="Shape 167"/>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168" name="Shape 168"/>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169" name="Shape 169"/>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170" name="Shape 170"/>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Shape 171"/>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172" name="Shape 172"/>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173" name="Shape 173"/>
          <p:cNvSpPr/>
          <p:nvPr/>
        </p:nvSpPr>
        <p:spPr>
          <a:xfrm>
            <a:off x="1294875" y="2387600"/>
            <a:ext cx="1928700" cy="4536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7" name="Shape 177"/>
        <p:cNvGrpSpPr/>
        <p:nvPr/>
      </p:nvGrpSpPr>
      <p:grpSpPr>
        <a:xfrm>
          <a:off x="0" y="0"/>
          <a:ext cx="0" cy="0"/>
          <a:chOff x="0" y="0"/>
          <a:chExt cx="0" cy="0"/>
        </a:xfrm>
      </p:grpSpPr>
      <p:sp>
        <p:nvSpPr>
          <p:cNvPr id="178" name="Shape 178"/>
          <p:cNvSpPr txBox="1"/>
          <p:nvPr>
            <p:ph idx="1" type="body"/>
          </p:nvPr>
        </p:nvSpPr>
        <p:spPr>
          <a:xfrm>
            <a:off x="311700" y="765625"/>
            <a:ext cx="8520600" cy="4073400"/>
          </a:xfrm>
          <a:prstGeom prst="rect">
            <a:avLst/>
          </a:prstGeom>
          <a:noFill/>
          <a:ln>
            <a:noFill/>
          </a:ln>
        </p:spPr>
        <p:txBody>
          <a:bodyPr anchorCtr="0" anchor="t" bIns="91425" lIns="91425" rIns="91425" wrap="square" tIns="91425">
            <a:noAutofit/>
          </a:bodyPr>
          <a:lstStyle/>
          <a:p>
            <a:pPr indent="-228600" lvl="0" marL="457200" marR="0" rtl="0" algn="l">
              <a:lnSpc>
                <a:spcPct val="115000"/>
              </a:lnSpc>
              <a:spcBef>
                <a:spcPts val="0"/>
              </a:spcBef>
              <a:spcAft>
                <a:spcPts val="0"/>
              </a:spcAft>
              <a:buClr>
                <a:srgbClr val="FFFFFF"/>
              </a:buClr>
              <a:buSzPts val="1800"/>
              <a:buFont typeface="Arial"/>
              <a:buChar char="●"/>
            </a:pPr>
            <a:r>
              <a:rPr b="0" i="0" lang="en" sz="1800" u="none" cap="none" strike="noStrike">
                <a:solidFill>
                  <a:srgbClr val="FFFFFF"/>
                </a:solidFill>
                <a:latin typeface="Arial"/>
                <a:ea typeface="Arial"/>
                <a:cs typeface="Arial"/>
                <a:sym typeface="Arial"/>
              </a:rPr>
              <a:t>Landmark points are partially correlated</a:t>
            </a:r>
          </a:p>
          <a:p>
            <a:pPr indent="-228600" lvl="0" marL="457200" marR="0" rtl="0" algn="l">
              <a:lnSpc>
                <a:spcPct val="115000"/>
              </a:lnSpc>
              <a:spcBef>
                <a:spcPts val="1600"/>
              </a:spcBef>
              <a:spcAft>
                <a:spcPts val="0"/>
              </a:spcAft>
              <a:buClr>
                <a:srgbClr val="EFEFEF"/>
              </a:buClr>
              <a:buSzPts val="1800"/>
              <a:buFont typeface="Arial"/>
              <a:buChar char="●"/>
            </a:pPr>
            <a:r>
              <a:rPr b="0" i="0" lang="en" sz="1800" u="none" cap="none" strike="noStrike">
                <a:solidFill>
                  <a:srgbClr val="EFEFEF"/>
                </a:solidFill>
                <a:latin typeface="Arial"/>
                <a:ea typeface="Arial"/>
                <a:cs typeface="Arial"/>
                <a:sym typeface="Arial"/>
              </a:rPr>
              <a:t>PCA gives a “mode of variation”, </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a way in which the landmark points </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tend to move together as the shape varies</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p>
          <a:p>
            <a:pPr indent="-114300" lvl="0" marL="0" marR="0" rtl="0" algn="l">
              <a:lnSpc>
                <a:spcPct val="115000"/>
              </a:lnSpc>
              <a:spcBef>
                <a:spcPts val="1600"/>
              </a:spcBef>
              <a:spcAft>
                <a:spcPts val="0"/>
              </a:spcAft>
              <a:buClr>
                <a:schemeClr val="lt2"/>
              </a:buClr>
              <a:buSzPts val="1800"/>
              <a:buFont typeface="Arial"/>
              <a:buNone/>
            </a:pPr>
            <a:r>
              <a:rPr b="0" i="0" lang="en" sz="1800" u="none" cap="none" strike="noStrike">
                <a:solidFill>
                  <a:srgbClr val="EFEFEF"/>
                </a:solidFill>
                <a:latin typeface="Arial"/>
                <a:ea typeface="Arial"/>
                <a:cs typeface="Arial"/>
                <a:sym typeface="Arial"/>
              </a:rPr>
              <a:t>										</a:t>
            </a:r>
            <a:br>
              <a:rPr b="0" i="0" lang="en" sz="1800" u="none" cap="none" strike="noStrike">
                <a:solidFill>
                  <a:srgbClr val="EFEFEF"/>
                </a:solidFill>
                <a:latin typeface="Arial"/>
                <a:ea typeface="Arial"/>
                <a:cs typeface="Arial"/>
                <a:sym typeface="Arial"/>
              </a:rPr>
            </a:br>
            <a:r>
              <a:rPr b="0" i="0" lang="en" sz="18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b</a:t>
            </a:r>
            <a:r>
              <a:rPr b="0" baseline="-25000" i="0" lang="en" sz="1800" u="none" cap="none" strike="noStrike">
                <a:solidFill>
                  <a:srgbClr val="EFEFEF"/>
                </a:solidFill>
                <a:latin typeface="Arial"/>
                <a:ea typeface="Arial"/>
                <a:cs typeface="Arial"/>
                <a:sym typeface="Arial"/>
              </a:rPr>
              <a:t>1	</a:t>
            </a:r>
            <a:r>
              <a:rPr b="0" baseline="30000" i="0" lang="en" sz="18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  b</a:t>
            </a:r>
            <a:r>
              <a:rPr b="0" baseline="-25000" i="0" lang="en" sz="1800" u="none" cap="none" strike="noStrike">
                <a:solidFill>
                  <a:srgbClr val="EFEFEF"/>
                </a:solidFill>
                <a:latin typeface="Arial"/>
                <a:ea typeface="Arial"/>
                <a:cs typeface="Arial"/>
                <a:sym typeface="Arial"/>
              </a:rPr>
              <a:t>2</a:t>
            </a:r>
          </a:p>
          <a:p>
            <a:pPr indent="-63500" lvl="0" marL="0" marR="0" rtl="0" algn="l">
              <a:lnSpc>
                <a:spcPct val="100000"/>
              </a:lnSpc>
              <a:spcBef>
                <a:spcPts val="1600"/>
              </a:spcBef>
              <a:spcAft>
                <a:spcPts val="0"/>
              </a:spcAft>
              <a:buClr>
                <a:schemeClr val="lt2"/>
              </a:buClr>
              <a:buSzPts val="1000"/>
              <a:buFont typeface="Arial"/>
              <a:buNone/>
            </a:pPr>
            <a:r>
              <a:t/>
            </a:r>
            <a:endParaRPr sz="1000">
              <a:solidFill>
                <a:srgbClr val="EFEFEF"/>
              </a:solidFill>
            </a:endParaRPr>
          </a:p>
          <a:p>
            <a:pPr indent="-63500" lvl="0" marL="0" marR="0" rtl="0" algn="l">
              <a:lnSpc>
                <a:spcPct val="100000"/>
              </a:lnSpc>
              <a:spcBef>
                <a:spcPts val="1600"/>
              </a:spcBef>
              <a:spcAft>
                <a:spcPts val="0"/>
              </a:spcAft>
              <a:buClr>
                <a:schemeClr val="lt2"/>
              </a:buClr>
              <a:buSzPts val="1000"/>
              <a:buFont typeface="Arial"/>
              <a:buNone/>
            </a:pPr>
            <a:r>
              <a:t/>
            </a:r>
            <a:endParaRPr sz="1000">
              <a:solidFill>
                <a:srgbClr val="EFEFEF"/>
              </a:solidFill>
            </a:endParaRPr>
          </a:p>
          <a:p>
            <a:pPr indent="-63500" lvl="0" marL="0" marR="0" rtl="0" algn="l">
              <a:lnSpc>
                <a:spcPct val="100000"/>
              </a:lnSpc>
              <a:spcBef>
                <a:spcPts val="1600"/>
              </a:spcBef>
              <a:spcAft>
                <a:spcPts val="0"/>
              </a:spcAft>
              <a:buClr>
                <a:schemeClr val="lt2"/>
              </a:buClr>
              <a:buSzPts val="1000"/>
              <a:buFont typeface="Arial"/>
              <a:buNone/>
            </a:pPr>
            <a:r>
              <a:rPr b="0" i="0" lang="en" sz="10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a:t>
            </a:r>
            <a:r>
              <a:rPr b="0" i="0" lang="en" sz="1200" u="none" cap="none" strike="noStrike">
                <a:solidFill>
                  <a:srgbClr val="EFEFEF"/>
                </a:solidFill>
                <a:latin typeface="Arial"/>
                <a:ea typeface="Arial"/>
                <a:cs typeface="Arial"/>
                <a:sym typeface="Arial"/>
              </a:rPr>
              <a:t>2</a:t>
            </a:r>
            <a:r>
              <a:rPr b="0" i="0" lang="en" sz="1800" u="none" cap="none" strike="noStrike">
                <a:solidFill>
                  <a:srgbClr val="EFEFEF"/>
                </a:solidFill>
                <a:latin typeface="Arial"/>
                <a:ea typeface="Arial"/>
                <a:cs typeface="Arial"/>
                <a:sym typeface="Arial"/>
              </a:rPr>
              <a:t>√</a:t>
            </a:r>
            <a:r>
              <a:rPr b="0" i="0" lang="en" sz="1400" u="none" cap="none" strike="noStrike">
                <a:solidFill>
                  <a:srgbClr val="EFEFEF"/>
                </a:solidFill>
                <a:latin typeface="Arial"/>
                <a:ea typeface="Arial"/>
                <a:cs typeface="Arial"/>
                <a:sym typeface="Arial"/>
              </a:rPr>
              <a:t>λ</a:t>
            </a:r>
            <a:r>
              <a:rPr b="0" baseline="-25000" i="0" lang="en" sz="1400" u="none" cap="none" strike="noStrike">
                <a:solidFill>
                  <a:srgbClr val="EFEFEF"/>
                </a:solidFill>
                <a:latin typeface="Arial"/>
                <a:ea typeface="Arial"/>
                <a:cs typeface="Arial"/>
                <a:sym typeface="Arial"/>
              </a:rPr>
              <a:t>1</a:t>
            </a:r>
            <a:r>
              <a:rPr b="0" i="0" lang="en" sz="1200" u="none" cap="none" strike="noStrike">
                <a:solidFill>
                  <a:srgbClr val="EFEFEF"/>
                </a:solidFill>
                <a:latin typeface="Arial"/>
                <a:ea typeface="Arial"/>
                <a:cs typeface="Arial"/>
                <a:sym typeface="Arial"/>
              </a:rPr>
              <a:t> &lt;---------------- b</a:t>
            </a:r>
            <a:r>
              <a:rPr b="0" baseline="-25000" i="0" lang="en" sz="1200" u="none" cap="none" strike="noStrike">
                <a:solidFill>
                  <a:srgbClr val="EFEFEF"/>
                </a:solidFill>
                <a:latin typeface="Arial"/>
                <a:ea typeface="Arial"/>
                <a:cs typeface="Arial"/>
                <a:sym typeface="Arial"/>
              </a:rPr>
              <a:t>1</a:t>
            </a:r>
            <a:r>
              <a:rPr b="0" i="0" lang="en" sz="1200" u="none" cap="none" strike="noStrike">
                <a:solidFill>
                  <a:srgbClr val="EFEFEF"/>
                </a:solidFill>
                <a:latin typeface="Arial"/>
                <a:ea typeface="Arial"/>
                <a:cs typeface="Arial"/>
                <a:sym typeface="Arial"/>
              </a:rPr>
              <a:t>-------------------&gt;+2</a:t>
            </a:r>
            <a:r>
              <a:rPr b="0" i="0" lang="en" sz="1800" u="none" cap="none" strike="noStrike">
                <a:solidFill>
                  <a:srgbClr val="EFEFEF"/>
                </a:solidFill>
                <a:latin typeface="Arial"/>
                <a:ea typeface="Arial"/>
                <a:cs typeface="Arial"/>
                <a:sym typeface="Arial"/>
              </a:rPr>
              <a:t>√</a:t>
            </a:r>
            <a:r>
              <a:rPr b="0" i="0" lang="en" sz="1400" u="none" cap="none" strike="noStrike">
                <a:solidFill>
                  <a:srgbClr val="EFEFEF"/>
                </a:solidFill>
                <a:latin typeface="Arial"/>
                <a:ea typeface="Arial"/>
                <a:cs typeface="Arial"/>
                <a:sym typeface="Arial"/>
              </a:rPr>
              <a:t>λ</a:t>
            </a:r>
            <a:r>
              <a:rPr b="0" baseline="-25000" i="0" lang="en" sz="1400" u="none" cap="none" strike="noStrike">
                <a:solidFill>
                  <a:srgbClr val="EFEFEF"/>
                </a:solidFill>
                <a:latin typeface="Arial"/>
                <a:ea typeface="Arial"/>
                <a:cs typeface="Arial"/>
                <a:sym typeface="Arial"/>
              </a:rPr>
              <a:t>1</a:t>
            </a:r>
            <a:r>
              <a:rPr b="0" i="0" lang="en" sz="1000" u="none" cap="none" strike="noStrike">
                <a:solidFill>
                  <a:srgbClr val="EFEFEF"/>
                </a:solidFill>
                <a:latin typeface="Arial"/>
                <a:ea typeface="Arial"/>
                <a:cs typeface="Arial"/>
                <a:sym typeface="Arial"/>
              </a:rPr>
              <a:t>			</a:t>
            </a:r>
            <a:r>
              <a:rPr b="0" i="0" lang="en" sz="1800" u="none" cap="none" strike="noStrike">
                <a:solidFill>
                  <a:srgbClr val="EFEFEF"/>
                </a:solidFill>
                <a:latin typeface="Arial"/>
                <a:ea typeface="Arial"/>
                <a:cs typeface="Arial"/>
                <a:sym typeface="Arial"/>
              </a:rPr>
              <a:t>-</a:t>
            </a:r>
            <a:r>
              <a:rPr b="0" i="0" lang="en" sz="1200" u="none" cap="none" strike="noStrike">
                <a:solidFill>
                  <a:srgbClr val="EFEFEF"/>
                </a:solidFill>
                <a:latin typeface="Arial"/>
                <a:ea typeface="Arial"/>
                <a:cs typeface="Arial"/>
                <a:sym typeface="Arial"/>
              </a:rPr>
              <a:t>2</a:t>
            </a:r>
            <a:r>
              <a:rPr b="0" i="0" lang="en" sz="1800" u="none" cap="none" strike="noStrike">
                <a:solidFill>
                  <a:srgbClr val="EFEFEF"/>
                </a:solidFill>
                <a:latin typeface="Arial"/>
                <a:ea typeface="Arial"/>
                <a:cs typeface="Arial"/>
                <a:sym typeface="Arial"/>
              </a:rPr>
              <a:t>√</a:t>
            </a:r>
            <a:r>
              <a:rPr b="0" i="0" lang="en" sz="1400" u="none" cap="none" strike="noStrike">
                <a:solidFill>
                  <a:srgbClr val="EFEFEF"/>
                </a:solidFill>
                <a:latin typeface="Arial"/>
                <a:ea typeface="Arial"/>
                <a:cs typeface="Arial"/>
                <a:sym typeface="Arial"/>
              </a:rPr>
              <a:t>λ</a:t>
            </a:r>
            <a:r>
              <a:rPr b="0" baseline="-25000" i="0" lang="en" sz="1400" u="none" cap="none" strike="noStrike">
                <a:solidFill>
                  <a:srgbClr val="EFEFEF"/>
                </a:solidFill>
                <a:latin typeface="Arial"/>
                <a:ea typeface="Arial"/>
                <a:cs typeface="Arial"/>
                <a:sym typeface="Arial"/>
              </a:rPr>
              <a:t>2</a:t>
            </a:r>
            <a:r>
              <a:rPr b="0" i="0" lang="en" sz="1200" u="none" cap="none" strike="noStrike">
                <a:solidFill>
                  <a:srgbClr val="EFEFEF"/>
                </a:solidFill>
                <a:latin typeface="Arial"/>
                <a:ea typeface="Arial"/>
                <a:cs typeface="Arial"/>
                <a:sym typeface="Arial"/>
              </a:rPr>
              <a:t> &lt;---------------- b</a:t>
            </a:r>
            <a:r>
              <a:rPr b="0" baseline="-25000" i="0" lang="en" sz="1200" u="none" cap="none" strike="noStrike">
                <a:solidFill>
                  <a:srgbClr val="EFEFEF"/>
                </a:solidFill>
                <a:latin typeface="Arial"/>
                <a:ea typeface="Arial"/>
                <a:cs typeface="Arial"/>
                <a:sym typeface="Arial"/>
              </a:rPr>
              <a:t>2</a:t>
            </a:r>
            <a:r>
              <a:rPr b="0" i="0" lang="en" sz="1200" u="none" cap="none" strike="noStrike">
                <a:solidFill>
                  <a:srgbClr val="EFEFEF"/>
                </a:solidFill>
                <a:latin typeface="Arial"/>
                <a:ea typeface="Arial"/>
                <a:cs typeface="Arial"/>
                <a:sym typeface="Arial"/>
              </a:rPr>
              <a:t>-------------------&gt;+2</a:t>
            </a:r>
            <a:r>
              <a:rPr b="0" i="0" lang="en" sz="1800" u="none" cap="none" strike="noStrike">
                <a:solidFill>
                  <a:srgbClr val="EFEFEF"/>
                </a:solidFill>
                <a:latin typeface="Arial"/>
                <a:ea typeface="Arial"/>
                <a:cs typeface="Arial"/>
                <a:sym typeface="Arial"/>
              </a:rPr>
              <a:t>√</a:t>
            </a:r>
            <a:r>
              <a:rPr b="0" i="0" lang="en" sz="1400" u="none" cap="none" strike="noStrike">
                <a:solidFill>
                  <a:srgbClr val="EFEFEF"/>
                </a:solidFill>
                <a:latin typeface="Arial"/>
                <a:ea typeface="Arial"/>
                <a:cs typeface="Arial"/>
                <a:sym typeface="Arial"/>
              </a:rPr>
              <a:t>λ</a:t>
            </a:r>
            <a:r>
              <a:rPr b="0" baseline="-25000" i="0" lang="en" sz="1400" u="none" cap="none" strike="noStrike">
                <a:solidFill>
                  <a:srgbClr val="EFEFEF"/>
                </a:solidFill>
                <a:latin typeface="Arial"/>
                <a:ea typeface="Arial"/>
                <a:cs typeface="Arial"/>
                <a:sym typeface="Arial"/>
              </a:rPr>
              <a:t>2</a:t>
            </a:r>
            <a:r>
              <a:rPr b="0" i="0" lang="en" sz="1200" u="none" cap="none" strike="noStrike">
                <a:solidFill>
                  <a:srgbClr val="EFEFEF"/>
                </a:solidFill>
                <a:latin typeface="Arial"/>
                <a:ea typeface="Arial"/>
                <a:cs typeface="Arial"/>
                <a:sym typeface="Arial"/>
              </a:rPr>
              <a:t>	</a:t>
            </a:r>
          </a:p>
          <a:p>
            <a:pPr indent="-63500" lvl="0" marL="0" marR="0" rtl="0" algn="l">
              <a:lnSpc>
                <a:spcPct val="100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a:p>
            <a:pPr indent="-63500" lvl="0" marL="0" marR="0" rtl="0" algn="l">
              <a:lnSpc>
                <a:spcPct val="115000"/>
              </a:lnSpc>
              <a:spcBef>
                <a:spcPts val="1600"/>
              </a:spcBef>
              <a:spcAft>
                <a:spcPts val="0"/>
              </a:spcAft>
              <a:buClr>
                <a:schemeClr val="lt2"/>
              </a:buClr>
              <a:buSzPts val="1000"/>
              <a:buFont typeface="Arial"/>
              <a:buNone/>
            </a:pPr>
            <a:r>
              <a:t/>
            </a:r>
            <a:endParaRPr b="0" i="0" sz="1000" u="none" cap="none" strike="noStrike">
              <a:solidFill>
                <a:srgbClr val="EFEFEF"/>
              </a:solidFill>
              <a:latin typeface="Arial"/>
              <a:ea typeface="Arial"/>
              <a:cs typeface="Arial"/>
              <a:sym typeface="Arial"/>
            </a:endParaRPr>
          </a:p>
        </p:txBody>
      </p:sp>
      <p:sp>
        <p:nvSpPr>
          <p:cNvPr id="179" name="Shape 179"/>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Principal Component Analysis: </a:t>
            </a:r>
          </a:p>
        </p:txBody>
      </p:sp>
      <p:pic>
        <p:nvPicPr>
          <p:cNvPr id="180" name="Shape 180"/>
          <p:cNvPicPr preferRelativeResize="0"/>
          <p:nvPr/>
        </p:nvPicPr>
        <p:blipFill rotWithShape="1">
          <a:blip r:embed="rId3">
            <a:alphaModFix/>
          </a:blip>
          <a:srcRect b="0" l="1903" r="8255" t="9836"/>
          <a:stretch/>
        </p:blipFill>
        <p:spPr>
          <a:xfrm>
            <a:off x="5404400" y="298550"/>
            <a:ext cx="3048000" cy="2305050"/>
          </a:xfrm>
          <a:prstGeom prst="rect">
            <a:avLst/>
          </a:prstGeom>
          <a:noFill/>
          <a:ln>
            <a:noFill/>
          </a:ln>
        </p:spPr>
      </p:pic>
      <p:pic>
        <p:nvPicPr>
          <p:cNvPr id="181" name="Shape 181"/>
          <p:cNvPicPr preferRelativeResize="0"/>
          <p:nvPr/>
        </p:nvPicPr>
        <p:blipFill rotWithShape="1">
          <a:blip r:embed="rId4">
            <a:alphaModFix/>
          </a:blip>
          <a:srcRect b="0" l="0" r="6533" t="0"/>
          <a:stretch/>
        </p:blipFill>
        <p:spPr>
          <a:xfrm>
            <a:off x="5447262" y="2722437"/>
            <a:ext cx="2962273" cy="1714500"/>
          </a:xfrm>
          <a:prstGeom prst="rect">
            <a:avLst/>
          </a:prstGeom>
          <a:noFill/>
          <a:ln>
            <a:noFill/>
          </a:ln>
        </p:spPr>
      </p:pic>
      <p:pic>
        <p:nvPicPr>
          <p:cNvPr id="182" name="Shape 182"/>
          <p:cNvPicPr preferRelativeResize="0"/>
          <p:nvPr/>
        </p:nvPicPr>
        <p:blipFill rotWithShape="1">
          <a:blip r:embed="rId5">
            <a:alphaModFix/>
          </a:blip>
          <a:srcRect b="0" l="0" r="0" t="0"/>
          <a:stretch/>
        </p:blipFill>
        <p:spPr>
          <a:xfrm>
            <a:off x="1059050" y="2708137"/>
            <a:ext cx="2962274" cy="1743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6" name="Shape 186"/>
        <p:cNvGrpSpPr/>
        <p:nvPr/>
      </p:nvGrpSpPr>
      <p:grpSpPr>
        <a:xfrm>
          <a:off x="0" y="0"/>
          <a:ext cx="0" cy="0"/>
          <a:chOff x="0" y="0"/>
          <a:chExt cx="0" cy="0"/>
        </a:xfrm>
      </p:grpSpPr>
      <p:sp>
        <p:nvSpPr>
          <p:cNvPr id="187" name="Shape 187"/>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Active Shape Model:</a:t>
            </a:r>
          </a:p>
        </p:txBody>
      </p:sp>
      <p:sp>
        <p:nvSpPr>
          <p:cNvPr id="188" name="Shape 188"/>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101600" lvl="0" marL="2743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189" name="Shape 189"/>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90" name="Shape 190"/>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191" name="Shape 191"/>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192" name="Shape 192"/>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193" name="Shape 193"/>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194" name="Shape 194"/>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Shape 195"/>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196" name="Shape 196"/>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7" name="Shape 197"/>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198" name="Shape 198"/>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199" name="Shape 199"/>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200" name="Shape 200"/>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201" name="Shape 201"/>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202" name="Shape 202"/>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203" name="Shape 203"/>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Shape 204"/>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Shape 205"/>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206" name="Shape 206"/>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207" name="Shape 207"/>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208" name="Shape 208"/>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209" name="Shape 209"/>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210" name="Shape 210"/>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211" name="Shape 211"/>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212" name="Shape 212"/>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Shape 213"/>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214" name="Shape 214"/>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215" name="Shape 215"/>
          <p:cNvSpPr/>
          <p:nvPr/>
        </p:nvSpPr>
        <p:spPr>
          <a:xfrm>
            <a:off x="3380100" y="3006775"/>
            <a:ext cx="1860300" cy="498600"/>
          </a:xfrm>
          <a:prstGeom prst="roundRect">
            <a:avLst>
              <a:gd fmla="val 6163" name="adj"/>
            </a:avLst>
          </a:prstGeom>
          <a:noFill/>
          <a:ln cap="flat" cmpd="sng" w="28575">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Shape 216"/>
          <p:cNvSpPr txBox="1"/>
          <p:nvPr/>
        </p:nvSpPr>
        <p:spPr>
          <a:xfrm>
            <a:off x="198825" y="3642750"/>
            <a:ext cx="3241200" cy="451500"/>
          </a:xfrm>
          <a:prstGeom prst="rect">
            <a:avLst/>
          </a:prstGeom>
          <a:noFill/>
          <a:ln>
            <a:noFill/>
          </a:ln>
        </p:spPr>
        <p:txBody>
          <a:bodyPr anchorCtr="0" anchor="t" bIns="91425" lIns="91425" rIns="91425" wrap="square" tIns="91425">
            <a:noAutofit/>
          </a:bodyPr>
          <a:lstStyle/>
          <a:p>
            <a:pPr indent="-101600" lvl="0" marL="0" marR="0" rtl="0" algn="ctr">
              <a:lnSpc>
                <a:spcPct val="100000"/>
              </a:lnSpc>
              <a:spcBef>
                <a:spcPts val="0"/>
              </a:spcBef>
              <a:spcAft>
                <a:spcPts val="0"/>
              </a:spcAft>
              <a:buClr>
                <a:srgbClr val="00FF00"/>
              </a:buClr>
              <a:buSzPts val="1600"/>
              <a:buFont typeface="Arial"/>
              <a:buNone/>
            </a:pPr>
            <a:r>
              <a:rPr b="0" i="0" lang="en" sz="1600" u="none" cap="none" strike="noStrike">
                <a:solidFill>
                  <a:srgbClr val="00FF00"/>
                </a:solidFill>
                <a:latin typeface="Arial"/>
                <a:ea typeface="Arial"/>
                <a:cs typeface="Arial"/>
                <a:sym typeface="Arial"/>
              </a:rPr>
              <a:t>mean shape  &amp; </a:t>
            </a:r>
            <a:br>
              <a:rPr b="0" i="0" lang="en" sz="1600" u="none" cap="none" strike="noStrike">
                <a:solidFill>
                  <a:srgbClr val="00FF00"/>
                </a:solidFill>
                <a:latin typeface="Arial"/>
                <a:ea typeface="Arial"/>
                <a:cs typeface="Arial"/>
                <a:sym typeface="Arial"/>
              </a:rPr>
            </a:br>
            <a:r>
              <a:rPr b="0" i="0" lang="en" sz="1600" u="none" cap="none" strike="noStrike">
                <a:solidFill>
                  <a:srgbClr val="00FF00"/>
                </a:solidFill>
                <a:latin typeface="Arial"/>
                <a:ea typeface="Arial"/>
                <a:cs typeface="Arial"/>
                <a:sym typeface="Arial"/>
              </a:rPr>
              <a:t>modes of variation</a:t>
            </a:r>
            <a:br>
              <a:rPr b="0" i="0" lang="en" sz="1600" u="none" cap="none" strike="noStrike">
                <a:solidFill>
                  <a:srgbClr val="00FF00"/>
                </a:solidFill>
                <a:latin typeface="Arial"/>
                <a:ea typeface="Arial"/>
                <a:cs typeface="Arial"/>
                <a:sym typeface="Arial"/>
              </a:rPr>
            </a:br>
          </a:p>
        </p:txBody>
      </p:sp>
      <p:cxnSp>
        <p:nvCxnSpPr>
          <p:cNvPr id="217" name="Shape 217"/>
          <p:cNvCxnSpPr>
            <a:stCxn id="215" idx="1"/>
          </p:cNvCxnSpPr>
          <p:nvPr/>
        </p:nvCxnSpPr>
        <p:spPr>
          <a:xfrm flipH="1">
            <a:off x="2751300" y="3256075"/>
            <a:ext cx="628800" cy="406500"/>
          </a:xfrm>
          <a:prstGeom prst="straightConnector1">
            <a:avLst/>
          </a:prstGeom>
          <a:noFill/>
          <a:ln cap="flat" cmpd="sng" w="28575">
            <a:solidFill>
              <a:srgbClr val="00FF00"/>
            </a:solidFill>
            <a:prstDash val="dash"/>
            <a:round/>
            <a:headEnd len="med" w="med"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1" name="Shape 221"/>
        <p:cNvGrpSpPr/>
        <p:nvPr/>
      </p:nvGrpSpPr>
      <p:grpSpPr>
        <a:xfrm>
          <a:off x="0" y="0"/>
          <a:ext cx="0" cy="0"/>
          <a:chOff x="0" y="0"/>
          <a:chExt cx="0" cy="0"/>
        </a:xfrm>
      </p:grpSpPr>
      <p:sp>
        <p:nvSpPr>
          <p:cNvPr id="222" name="Shape 222"/>
          <p:cNvSpPr txBox="1"/>
          <p:nvPr>
            <p:ph type="title"/>
          </p:nvPr>
        </p:nvSpPr>
        <p:spPr>
          <a:xfrm>
            <a:off x="198825" y="106350"/>
            <a:ext cx="8520600" cy="572700"/>
          </a:xfrm>
          <a:prstGeom prst="rect">
            <a:avLst/>
          </a:prstGeom>
          <a:noFill/>
          <a:ln>
            <a:noFill/>
          </a:ln>
        </p:spPr>
        <p:txBody>
          <a:bodyPr anchorCtr="0" anchor="t" bIns="91425" lIns="91425" rIns="91425" wrap="square" tIns="91425">
            <a:noAutofit/>
          </a:bodyPr>
          <a:lstStyle/>
          <a:p>
            <a:pPr indent="-152400" lvl="0" marL="0" marR="0" rtl="0" algn="l">
              <a:lnSpc>
                <a:spcPct val="100000"/>
              </a:lnSpc>
              <a:spcBef>
                <a:spcPts val="0"/>
              </a:spcBef>
              <a:spcAft>
                <a:spcPts val="0"/>
              </a:spcAft>
              <a:buClr>
                <a:schemeClr val="dk1"/>
              </a:buClr>
              <a:buSzPts val="2400"/>
              <a:buFont typeface="Arial"/>
              <a:buNone/>
            </a:pPr>
            <a:r>
              <a:rPr b="0" i="0" lang="en" sz="2400" u="sng" cap="none" strike="noStrike">
                <a:solidFill>
                  <a:schemeClr val="dk1"/>
                </a:solidFill>
                <a:latin typeface="Arial"/>
                <a:ea typeface="Arial"/>
                <a:cs typeface="Arial"/>
                <a:sym typeface="Arial"/>
              </a:rPr>
              <a:t>Enhancing Radiographs:</a:t>
            </a:r>
          </a:p>
        </p:txBody>
      </p:sp>
      <p:sp>
        <p:nvSpPr>
          <p:cNvPr id="223" name="Shape 223"/>
          <p:cNvSpPr txBox="1"/>
          <p:nvPr>
            <p:ph idx="1" type="body"/>
          </p:nvPr>
        </p:nvSpPr>
        <p:spPr>
          <a:xfrm>
            <a:off x="311700" y="401625"/>
            <a:ext cx="8520600" cy="47421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t>
            </a: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Aligning  Landmarks				Enhancing Radiographs	</a:t>
            </a:r>
          </a:p>
          <a:p>
            <a:pPr indent="-101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4572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Principal Component</a:t>
            </a:r>
          </a:p>
          <a:p>
            <a:pPr indent="-101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Analysis														</a:t>
            </a:r>
          </a:p>
          <a:p>
            <a:pPr indent="-57150" lvl="0" marL="0" marR="0" rtl="0" algn="l">
              <a:lnSpc>
                <a:spcPct val="100000"/>
              </a:lnSpc>
              <a:spcBef>
                <a:spcPts val="0"/>
              </a:spcBef>
              <a:spcAft>
                <a:spcPts val="0"/>
              </a:spcAft>
              <a:buClr>
                <a:schemeClr val="lt2"/>
              </a:buClr>
              <a:buSzPts val="900"/>
              <a:buFont typeface="Arial"/>
              <a:buNone/>
            </a:pPr>
            <a:r>
              <a:t/>
            </a:r>
            <a:endParaRPr b="0" i="0" sz="900" u="none" cap="none" strike="noStrike">
              <a:solidFill>
                <a:srgbClr val="EFEFEF"/>
              </a:solidFill>
              <a:latin typeface="Arial"/>
              <a:ea typeface="Arial"/>
              <a:cs typeface="Arial"/>
              <a:sym typeface="Arial"/>
            </a:endParaRPr>
          </a:p>
          <a:p>
            <a:pPr indent="355600" lvl="0" marL="594360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Initial Estimate</a:t>
            </a: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t/>
            </a:r>
            <a:endParaRPr b="0" i="0" sz="1600" u="none" cap="none" strike="noStrike">
              <a:solidFill>
                <a:srgbClr val="EFEFEF"/>
              </a:solidFill>
              <a:latin typeface="Arial"/>
              <a:ea typeface="Arial"/>
              <a:cs typeface="Arial"/>
              <a:sym typeface="Arial"/>
            </a:endParaRPr>
          </a:p>
          <a:p>
            <a:pPr indent="387350" lvl="0" marL="0" marR="0" rtl="0" algn="l">
              <a:lnSpc>
                <a:spcPct val="100000"/>
              </a:lnSpc>
              <a:spcBef>
                <a:spcPts val="0"/>
              </a:spcBef>
              <a:spcAft>
                <a:spcPts val="0"/>
              </a:spcAft>
              <a:buClr>
                <a:schemeClr val="lt2"/>
              </a:buClr>
              <a:buSzPts val="1100"/>
              <a:buFont typeface="Arial"/>
              <a:buNone/>
            </a:pPr>
            <a:r>
              <a:t/>
            </a:r>
            <a:endParaRPr b="0" i="0" sz="1100" u="none" cap="none" strike="noStrike">
              <a:solidFill>
                <a:srgbClr val="EFEFEF"/>
              </a:solidFill>
              <a:latin typeface="Arial"/>
              <a:ea typeface="Arial"/>
              <a:cs typeface="Arial"/>
              <a:sym typeface="Arial"/>
            </a:endParaRPr>
          </a:p>
          <a:p>
            <a:pPr indent="355600" lvl="0" marL="0" marR="0" rtl="0" algn="l">
              <a:lnSpc>
                <a:spcPct val="100000"/>
              </a:lnSpc>
              <a:spcBef>
                <a:spcPts val="0"/>
              </a:spcBef>
              <a:spcAft>
                <a:spcPts val="0"/>
              </a:spcAft>
              <a:buClr>
                <a:schemeClr val="lt2"/>
              </a:buClr>
              <a:buSzPts val="1600"/>
              <a:buFont typeface="Arial"/>
              <a:buNone/>
            </a:pPr>
            <a:r>
              <a:rPr b="0" i="0" lang="en" sz="1600" u="none" cap="none" strike="noStrike">
                <a:solidFill>
                  <a:srgbClr val="EFEFEF"/>
                </a:solidFill>
                <a:latin typeface="Arial"/>
                <a:ea typeface="Arial"/>
                <a:cs typeface="Arial"/>
                <a:sym typeface="Arial"/>
              </a:rPr>
              <a:t>					   Performance</a:t>
            </a:r>
          </a:p>
        </p:txBody>
      </p:sp>
      <p:sp>
        <p:nvSpPr>
          <p:cNvPr id="224" name="Shape 224"/>
          <p:cNvSpPr txBox="1"/>
          <p:nvPr/>
        </p:nvSpPr>
        <p:spPr>
          <a:xfrm>
            <a:off x="2916300" y="767650"/>
            <a:ext cx="1618200" cy="451500"/>
          </a:xfrm>
          <a:prstGeom prst="rect">
            <a:avLst/>
          </a:prstGeom>
          <a:noFill/>
          <a:ln>
            <a:noFill/>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225" name="Shape 225"/>
          <p:cNvSpPr txBox="1"/>
          <p:nvPr/>
        </p:nvSpPr>
        <p:spPr>
          <a:xfrm>
            <a:off x="3003050" y="8948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EFEFEF"/>
              </a:solidFill>
              <a:latin typeface="Arial"/>
              <a:ea typeface="Arial"/>
              <a:cs typeface="Arial"/>
              <a:sym typeface="Arial"/>
            </a:endParaRPr>
          </a:p>
        </p:txBody>
      </p:sp>
      <p:sp>
        <p:nvSpPr>
          <p:cNvPr id="226" name="Shape 226"/>
          <p:cNvSpPr txBox="1"/>
          <p:nvPr/>
        </p:nvSpPr>
        <p:spPr>
          <a:xfrm>
            <a:off x="5741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Radiographs</a:t>
            </a:r>
          </a:p>
        </p:txBody>
      </p:sp>
      <p:sp>
        <p:nvSpPr>
          <p:cNvPr id="227" name="Shape 227"/>
          <p:cNvSpPr txBox="1"/>
          <p:nvPr/>
        </p:nvSpPr>
        <p:spPr>
          <a:xfrm>
            <a:off x="1884600" y="598300"/>
            <a:ext cx="1740600" cy="453600"/>
          </a:xfrm>
          <a:prstGeom prst="rect">
            <a:avLst/>
          </a:prstGeom>
          <a:noFill/>
          <a:ln>
            <a:noFill/>
          </a:ln>
        </p:spPr>
        <p:txBody>
          <a:bodyPr anchorCtr="0" anchor="t" bIns="91425" lIns="91425" rIns="91425" wrap="square" tIns="91425">
            <a:noAutofit/>
          </a:bodyPr>
          <a:lstStyle/>
          <a:p>
            <a:pPr indent="-101600" lvl="0" marL="0" marR="0" rtl="0" algn="l">
              <a:lnSpc>
                <a:spcPct val="100000"/>
              </a:lnSpc>
              <a:spcBef>
                <a:spcPts val="0"/>
              </a:spcBef>
              <a:spcAft>
                <a:spcPts val="0"/>
              </a:spcAft>
              <a:buClr>
                <a:srgbClr val="EFEFEF"/>
              </a:buClr>
              <a:buSzPts val="1600"/>
              <a:buFont typeface="Arial"/>
              <a:buNone/>
            </a:pPr>
            <a:r>
              <a:rPr b="0" i="0" lang="en" sz="1600" u="none" cap="none" strike="noStrike">
                <a:solidFill>
                  <a:srgbClr val="EFEFEF"/>
                </a:solidFill>
                <a:latin typeface="Arial"/>
                <a:ea typeface="Arial"/>
                <a:cs typeface="Arial"/>
                <a:sym typeface="Arial"/>
              </a:rPr>
              <a:t>Landmark points</a:t>
            </a:r>
          </a:p>
        </p:txBody>
      </p:sp>
      <p:sp>
        <p:nvSpPr>
          <p:cNvPr id="228" name="Shape 228"/>
          <p:cNvSpPr/>
          <p:nvPr/>
        </p:nvSpPr>
        <p:spPr>
          <a:xfrm>
            <a:off x="1460775"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229" name="Shape 229"/>
          <p:cNvSpPr/>
          <p:nvPr/>
        </p:nvSpPr>
        <p:spPr>
          <a:xfrm>
            <a:off x="3151775" y="1013150"/>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Shape 230"/>
          <p:cNvSpPr/>
          <p:nvPr/>
        </p:nvSpPr>
        <p:spPr>
          <a:xfrm>
            <a:off x="4943000" y="1013150"/>
            <a:ext cx="1618200" cy="335400"/>
          </a:xfrm>
          <a:prstGeom prst="rect">
            <a:avLst/>
          </a:prstGeom>
          <a:solidFill>
            <a:srgbClr val="1C4587"/>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Training set</a:t>
            </a:r>
          </a:p>
        </p:txBody>
      </p:sp>
      <p:sp>
        <p:nvSpPr>
          <p:cNvPr id="231" name="Shape 231"/>
          <p:cNvSpPr/>
          <p:nvPr/>
        </p:nvSpPr>
        <p:spPr>
          <a:xfrm>
            <a:off x="6602600" y="1013150"/>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 name="Shape 232"/>
          <p:cNvCxnSpPr/>
          <p:nvPr/>
        </p:nvCxnSpPr>
        <p:spPr>
          <a:xfrm flipH="1" rot="10800000">
            <a:off x="2167075" y="3257200"/>
            <a:ext cx="817200" cy="3600"/>
          </a:xfrm>
          <a:prstGeom prst="straightConnector1">
            <a:avLst/>
          </a:prstGeom>
          <a:noFill/>
          <a:ln cap="flat" cmpd="sng" w="9525">
            <a:solidFill>
              <a:srgbClr val="D9D9D9"/>
            </a:solidFill>
            <a:prstDash val="solid"/>
            <a:round/>
            <a:headEnd len="med" w="med" type="none"/>
            <a:tailEnd len="lg" w="lg" type="triangle"/>
          </a:ln>
        </p:spPr>
      </p:cxnSp>
      <p:sp>
        <p:nvSpPr>
          <p:cNvPr id="233" name="Shape 233"/>
          <p:cNvSpPr/>
          <p:nvPr/>
        </p:nvSpPr>
        <p:spPr>
          <a:xfrm>
            <a:off x="3380100" y="3091287"/>
            <a:ext cx="1860300" cy="3354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Active Shape Model</a:t>
            </a:r>
          </a:p>
        </p:txBody>
      </p:sp>
      <p:cxnSp>
        <p:nvCxnSpPr>
          <p:cNvPr id="234" name="Shape 234"/>
          <p:cNvCxnSpPr/>
          <p:nvPr/>
        </p:nvCxnSpPr>
        <p:spPr>
          <a:xfrm>
            <a:off x="5933125" y="1409625"/>
            <a:ext cx="0" cy="328200"/>
          </a:xfrm>
          <a:prstGeom prst="straightConnector1">
            <a:avLst/>
          </a:prstGeom>
          <a:noFill/>
          <a:ln cap="flat" cmpd="sng" w="9525">
            <a:solidFill>
              <a:srgbClr val="D9D9D9"/>
            </a:solidFill>
            <a:prstDash val="solid"/>
            <a:round/>
            <a:headEnd len="med" w="med" type="none"/>
            <a:tailEnd len="lg" w="lg" type="triangle"/>
          </a:ln>
        </p:spPr>
      </p:cxnSp>
      <p:cxnSp>
        <p:nvCxnSpPr>
          <p:cNvPr id="235" name="Shape 235"/>
          <p:cNvCxnSpPr/>
          <p:nvPr/>
        </p:nvCxnSpPr>
        <p:spPr>
          <a:xfrm>
            <a:off x="2167075" y="2944675"/>
            <a:ext cx="0" cy="325200"/>
          </a:xfrm>
          <a:prstGeom prst="straightConnector1">
            <a:avLst/>
          </a:prstGeom>
          <a:noFill/>
          <a:ln cap="flat" cmpd="sng" w="9525">
            <a:solidFill>
              <a:srgbClr val="D9D9D9"/>
            </a:solidFill>
            <a:prstDash val="solid"/>
            <a:round/>
            <a:headEnd len="med" w="med" type="none"/>
            <a:tailEnd len="med" w="med" type="none"/>
          </a:ln>
        </p:spPr>
      </p:cxnSp>
      <p:cxnSp>
        <p:nvCxnSpPr>
          <p:cNvPr id="236" name="Shape 236"/>
          <p:cNvCxnSpPr/>
          <p:nvPr/>
        </p:nvCxnSpPr>
        <p:spPr>
          <a:xfrm flipH="1">
            <a:off x="4943000" y="2110725"/>
            <a:ext cx="465900" cy="218400"/>
          </a:xfrm>
          <a:prstGeom prst="straightConnector1">
            <a:avLst/>
          </a:prstGeom>
          <a:noFill/>
          <a:ln cap="flat" cmpd="sng" w="9525">
            <a:solidFill>
              <a:srgbClr val="D9D9D9"/>
            </a:solidFill>
            <a:prstDash val="solid"/>
            <a:round/>
            <a:headEnd len="med" w="med" type="none"/>
            <a:tailEnd len="lg" w="lg" type="triangle"/>
          </a:ln>
        </p:spPr>
      </p:cxnSp>
      <p:sp>
        <p:nvSpPr>
          <p:cNvPr id="237" name="Shape 237"/>
          <p:cNvSpPr/>
          <p:nvPr/>
        </p:nvSpPr>
        <p:spPr>
          <a:xfrm>
            <a:off x="3439950" y="2624612"/>
            <a:ext cx="17406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Grey Level Model</a:t>
            </a:r>
          </a:p>
        </p:txBody>
      </p:sp>
      <p:sp>
        <p:nvSpPr>
          <p:cNvPr id="238" name="Shape 238"/>
          <p:cNvSpPr/>
          <p:nvPr/>
        </p:nvSpPr>
        <p:spPr>
          <a:xfrm>
            <a:off x="5554375" y="4434875"/>
            <a:ext cx="757500" cy="335400"/>
          </a:xfrm>
          <a:prstGeom prst="rect">
            <a:avLst/>
          </a:prstGeom>
          <a:solidFill>
            <a:srgbClr val="5B0F00"/>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Shape 239"/>
          <p:cNvSpPr/>
          <p:nvPr/>
        </p:nvSpPr>
        <p:spPr>
          <a:xfrm>
            <a:off x="5858000" y="3338862"/>
            <a:ext cx="757500" cy="335400"/>
          </a:xfrm>
          <a:prstGeom prst="rect">
            <a:avLst/>
          </a:prstGeom>
          <a:solidFill>
            <a:srgbClr val="783F04"/>
          </a:solidFill>
          <a:ln cap="flat" cmpd="sng" w="9525">
            <a:solidFill>
              <a:srgbClr val="D9D9D9"/>
            </a:solidFill>
            <a:prstDash val="solid"/>
            <a:round/>
            <a:headEnd len="med" w="med" type="none"/>
            <a:tailEnd len="med" w="med" type="none"/>
          </a:ln>
        </p:spPr>
        <p:txBody>
          <a:bodyPr anchorCtr="0" anchor="t" bIns="91425" lIns="91425" rIns="91425" wrap="square" tIns="91425">
            <a:noAutofit/>
          </a:bodyPr>
          <a:lstStyle/>
          <a:p>
            <a:pPr indent="-88900" lvl="0" marL="0" marR="0" rtl="0" algn="l">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T</a:t>
            </a:r>
            <a:r>
              <a:rPr b="0" i="0" lang="en" sz="1100" u="none" cap="none" strike="noStrike">
                <a:solidFill>
                  <a:srgbClr val="D9D9D9"/>
                </a:solidFill>
                <a:latin typeface="Arial"/>
                <a:ea typeface="Arial"/>
                <a:cs typeface="Arial"/>
                <a:sym typeface="Arial"/>
              </a:rPr>
              <a:t>est  set</a:t>
            </a: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Shape 240"/>
          <p:cNvSpPr/>
          <p:nvPr/>
        </p:nvSpPr>
        <p:spPr>
          <a:xfrm>
            <a:off x="5523200" y="3756300"/>
            <a:ext cx="1427100" cy="4515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ctr">
              <a:lnSpc>
                <a:spcPct val="100000"/>
              </a:lnSpc>
              <a:spcBef>
                <a:spcPts val="0"/>
              </a:spcBef>
              <a:spcAft>
                <a:spcPts val="0"/>
              </a:spcAft>
              <a:buClr>
                <a:srgbClr val="D9D9D9"/>
              </a:buClr>
              <a:buSzPts val="1400"/>
              <a:buFont typeface="Arial"/>
              <a:buNone/>
            </a:pPr>
            <a:r>
              <a:rPr b="0" i="0" lang="en" sz="1400" u="none" cap="none" strike="noStrike">
                <a:solidFill>
                  <a:srgbClr val="D9D9D9"/>
                </a:solidFill>
                <a:latin typeface="Arial"/>
                <a:ea typeface="Arial"/>
                <a:cs typeface="Arial"/>
                <a:sym typeface="Arial"/>
              </a:rPr>
              <a:t>Fitting Model iteratively</a:t>
            </a:r>
          </a:p>
        </p:txBody>
      </p:sp>
      <p:cxnSp>
        <p:nvCxnSpPr>
          <p:cNvPr id="241" name="Shape 241"/>
          <p:cNvCxnSpPr/>
          <p:nvPr/>
        </p:nvCxnSpPr>
        <p:spPr>
          <a:xfrm>
            <a:off x="6683450" y="2090625"/>
            <a:ext cx="470700" cy="254100"/>
          </a:xfrm>
          <a:prstGeom prst="straightConnector1">
            <a:avLst/>
          </a:prstGeom>
          <a:noFill/>
          <a:ln cap="flat" cmpd="sng" w="9525">
            <a:solidFill>
              <a:srgbClr val="D9D9D9"/>
            </a:solidFill>
            <a:prstDash val="solid"/>
            <a:round/>
            <a:headEnd len="med" w="med" type="none"/>
            <a:tailEnd len="lg" w="lg" type="triangle"/>
          </a:ln>
        </p:spPr>
      </p:cxnSp>
      <p:sp>
        <p:nvSpPr>
          <p:cNvPr id="242" name="Shape 242"/>
          <p:cNvSpPr/>
          <p:nvPr/>
        </p:nvSpPr>
        <p:spPr>
          <a:xfrm>
            <a:off x="6808700" y="2479825"/>
            <a:ext cx="1860300" cy="328200"/>
          </a:xfrm>
          <a:prstGeom prst="roundRect">
            <a:avLst>
              <a:gd fmla="val 16667" name="adj"/>
            </a:avLst>
          </a:prstGeom>
          <a:solidFill>
            <a:srgbClr val="134F5C"/>
          </a:solid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EFEFEF"/>
              </a:buClr>
              <a:buSzPts val="1400"/>
              <a:buFont typeface="Arial"/>
              <a:buNone/>
            </a:pPr>
            <a:r>
              <a:rPr b="0" i="0" lang="en" sz="1400" u="none" cap="none" strike="noStrike">
                <a:solidFill>
                  <a:srgbClr val="EFEFEF"/>
                </a:solidFill>
                <a:latin typeface="Arial"/>
                <a:ea typeface="Arial"/>
                <a:cs typeface="Arial"/>
                <a:sym typeface="Arial"/>
              </a:rPr>
              <a:t>Appearance Models</a:t>
            </a:r>
          </a:p>
        </p:txBody>
      </p:sp>
      <p:cxnSp>
        <p:nvCxnSpPr>
          <p:cNvPr id="243" name="Shape 243"/>
          <p:cNvCxnSpPr/>
          <p:nvPr/>
        </p:nvCxnSpPr>
        <p:spPr>
          <a:xfrm flipH="1">
            <a:off x="6602600" y="2935150"/>
            <a:ext cx="465900" cy="276600"/>
          </a:xfrm>
          <a:prstGeom prst="straightConnector1">
            <a:avLst/>
          </a:prstGeom>
          <a:noFill/>
          <a:ln cap="flat" cmpd="sng" w="9525">
            <a:solidFill>
              <a:srgbClr val="D9D9D9"/>
            </a:solidFill>
            <a:prstDash val="solid"/>
            <a:round/>
            <a:headEnd len="med" w="med" type="none"/>
            <a:tailEnd len="lg" w="lg" type="triangle"/>
          </a:ln>
        </p:spPr>
      </p:cxnSp>
      <p:cxnSp>
        <p:nvCxnSpPr>
          <p:cNvPr id="244" name="Shape 244"/>
          <p:cNvCxnSpPr/>
          <p:nvPr/>
        </p:nvCxnSpPr>
        <p:spPr>
          <a:xfrm>
            <a:off x="5329500" y="3006775"/>
            <a:ext cx="524100" cy="201000"/>
          </a:xfrm>
          <a:prstGeom prst="straightConnector1">
            <a:avLst/>
          </a:prstGeom>
          <a:noFill/>
          <a:ln cap="flat" cmpd="sng" w="9525">
            <a:solidFill>
              <a:srgbClr val="D9D9D9"/>
            </a:solidFill>
            <a:prstDash val="solid"/>
            <a:round/>
            <a:headEnd len="med" w="med" type="none"/>
            <a:tailEnd len="lg" w="lg" type="triangle"/>
          </a:ln>
        </p:spPr>
      </p:cxnSp>
      <p:cxnSp>
        <p:nvCxnSpPr>
          <p:cNvPr id="245" name="Shape 245"/>
          <p:cNvCxnSpPr/>
          <p:nvPr/>
        </p:nvCxnSpPr>
        <p:spPr>
          <a:xfrm flipH="1">
            <a:off x="4597900" y="4062000"/>
            <a:ext cx="735000" cy="145800"/>
          </a:xfrm>
          <a:prstGeom prst="straightConnector1">
            <a:avLst/>
          </a:prstGeom>
          <a:noFill/>
          <a:ln cap="flat" cmpd="sng" w="9525">
            <a:solidFill>
              <a:srgbClr val="D9D9D9"/>
            </a:solidFill>
            <a:prstDash val="solid"/>
            <a:round/>
            <a:headEnd len="med" w="med" type="none"/>
            <a:tailEnd len="lg" w="lg" type="triangle"/>
          </a:ln>
        </p:spPr>
      </p:cxnSp>
      <p:cxnSp>
        <p:nvCxnSpPr>
          <p:cNvPr id="246" name="Shape 246"/>
          <p:cNvCxnSpPr/>
          <p:nvPr/>
        </p:nvCxnSpPr>
        <p:spPr>
          <a:xfrm rot="10800000">
            <a:off x="4601500" y="4434875"/>
            <a:ext cx="727800" cy="149400"/>
          </a:xfrm>
          <a:prstGeom prst="straightConnector1">
            <a:avLst/>
          </a:prstGeom>
          <a:noFill/>
          <a:ln cap="flat" cmpd="sng" w="9525">
            <a:solidFill>
              <a:srgbClr val="D9D9D9"/>
            </a:solidFill>
            <a:prstDash val="solid"/>
            <a:round/>
            <a:headEnd len="med" w="med" type="none"/>
            <a:tailEnd len="lg" w="lg" type="triangle"/>
          </a:ln>
        </p:spPr>
      </p:cxnSp>
      <p:sp>
        <p:nvSpPr>
          <p:cNvPr id="247" name="Shape 247"/>
          <p:cNvSpPr/>
          <p:nvPr/>
        </p:nvSpPr>
        <p:spPr>
          <a:xfrm>
            <a:off x="3291000" y="2479825"/>
            <a:ext cx="2038500" cy="1053900"/>
          </a:xfrm>
          <a:prstGeom prst="roundRect">
            <a:avLst>
              <a:gd fmla="val 16667" name="adj"/>
            </a:avLst>
          </a:prstGeom>
          <a:noFill/>
          <a:ln cap="flat" cmpd="sng" w="9525">
            <a:solidFill>
              <a:srgbClr val="D9D9D9"/>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 name="Shape 248"/>
          <p:cNvCxnSpPr/>
          <p:nvPr/>
        </p:nvCxnSpPr>
        <p:spPr>
          <a:xfrm>
            <a:off x="2167075" y="1411125"/>
            <a:ext cx="0" cy="325200"/>
          </a:xfrm>
          <a:prstGeom prst="straightConnector1">
            <a:avLst/>
          </a:prstGeom>
          <a:noFill/>
          <a:ln cap="flat" cmpd="sng" w="9525">
            <a:solidFill>
              <a:srgbClr val="D9D9D9"/>
            </a:solidFill>
            <a:prstDash val="solid"/>
            <a:round/>
            <a:headEnd len="med" w="med" type="none"/>
            <a:tailEnd len="lg" w="lg" type="triangle"/>
          </a:ln>
        </p:spPr>
      </p:cxnSp>
      <p:cxnSp>
        <p:nvCxnSpPr>
          <p:cNvPr id="249" name="Shape 249"/>
          <p:cNvCxnSpPr/>
          <p:nvPr/>
        </p:nvCxnSpPr>
        <p:spPr>
          <a:xfrm>
            <a:off x="2145775" y="1998300"/>
            <a:ext cx="0" cy="325200"/>
          </a:xfrm>
          <a:prstGeom prst="straightConnector1">
            <a:avLst/>
          </a:prstGeom>
          <a:noFill/>
          <a:ln cap="flat" cmpd="sng" w="9525">
            <a:solidFill>
              <a:srgbClr val="D9D9D9"/>
            </a:solidFill>
            <a:prstDash val="solid"/>
            <a:round/>
            <a:headEnd len="med" w="med" type="none"/>
            <a:tailEnd len="lg" w="lg" type="triangle"/>
          </a:ln>
        </p:spPr>
      </p:cxnSp>
      <p:sp>
        <p:nvSpPr>
          <p:cNvPr id="250" name="Shape 250"/>
          <p:cNvSpPr/>
          <p:nvPr/>
        </p:nvSpPr>
        <p:spPr>
          <a:xfrm>
            <a:off x="4882350" y="1746487"/>
            <a:ext cx="2348100" cy="335400"/>
          </a:xfrm>
          <a:prstGeom prst="rect">
            <a:avLst/>
          </a:prstGeom>
          <a:noFill/>
          <a:ln cap="flat" cmpd="sng" w="19050">
            <a:solidFill>
              <a:srgbClr val="00FF00"/>
            </a:solidFill>
            <a:prstDash val="solid"/>
            <a:round/>
            <a:headEnd len="med" w="med" type="none"/>
            <a:tailEnd len="med" w="med" type="none"/>
          </a:ln>
        </p:spPr>
        <p:txBody>
          <a:bodyPr anchorCtr="0" anchor="ctr" bIns="91425" lIns="91425" rIns="91425" wrap="square" tIns="91425">
            <a:noAutofit/>
          </a:bodyPr>
          <a:lstStyle/>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